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7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56" r:id="rId19"/>
    <p:sldId id="278" r:id="rId20"/>
    <p:sldId id="273" r:id="rId21"/>
    <p:sldId id="274" r:id="rId22"/>
    <p:sldId id="276" r:id="rId23"/>
  </p:sldIdLst>
  <p:sldSz cx="18288000" cy="10287000"/>
  <p:notesSz cx="6858000" cy="9144000"/>
  <p:embeddedFontLst>
    <p:embeddedFont>
      <p:font typeface="Mont" panose="020B0600000101010101" charset="-127"/>
      <p:regular r:id="rId25"/>
    </p:embeddedFont>
    <p:embeddedFont>
      <p:font typeface="NANUMGOTHIC EXTRABOLD" panose="020B0600000101010101" charset="-127"/>
      <p:bold r:id="rId26"/>
    </p:embeddedFont>
    <p:embeddedFont>
      <p:font typeface="NanumGothic" panose="020D0604000000000000" pitchFamily="50" charset="-127"/>
      <p:regular r:id="rId27"/>
      <p:bold r:id="rId28"/>
    </p:embeddedFont>
    <p:embeddedFont>
      <p:font typeface="NanumGothic" panose="020D0604000000000000" pitchFamily="50" charset="-127"/>
      <p:regular r:id="rId27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02" autoAdjust="0"/>
    <p:restoredTop sz="94626" autoAdjust="0"/>
  </p:normalViewPr>
  <p:slideViewPr>
    <p:cSldViewPr>
      <p:cViewPr varScale="1">
        <p:scale>
          <a:sx n="42" d="100"/>
          <a:sy n="42" d="100"/>
        </p:scale>
        <p:origin x="464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18.09.2022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ore-KR" dirty="0" err="1"/>
              <a:t>안녕하세요</a:t>
            </a:r>
            <a:r>
              <a:rPr lang="en-US" altLang="ko-Kore-KR" dirty="0"/>
              <a:t> </a:t>
            </a:r>
            <a:r>
              <a:rPr lang="en-US" altLang="ko-Kore-KR" dirty="0" err="1"/>
              <a:t>저희는</a:t>
            </a:r>
            <a:r>
              <a:rPr lang="en-US" altLang="ko-Kore-KR" dirty="0"/>
              <a:t> </a:t>
            </a:r>
            <a:r>
              <a:rPr lang="en-US" altLang="ko-Kore-KR" dirty="0" err="1"/>
              <a:t>팀</a:t>
            </a:r>
            <a:r>
              <a:rPr lang="en-US" altLang="ko-Kore-KR" dirty="0"/>
              <a:t> </a:t>
            </a:r>
            <a:r>
              <a:rPr lang="en-US" altLang="ko-Kore-KR" dirty="0" err="1"/>
              <a:t>마인드</a:t>
            </a:r>
            <a:r>
              <a:rPr lang="en-US" altLang="ko-Kore-KR" dirty="0"/>
              <a:t> </a:t>
            </a:r>
            <a:r>
              <a:rPr lang="en-US" altLang="ko-Kore-KR" dirty="0" err="1"/>
              <a:t>헌터입니다</a:t>
            </a:r>
            <a:r>
              <a:rPr lang="en-US" altLang="ko-Kore-KR" dirty="0"/>
              <a:t>. </a:t>
            </a:r>
            <a:r>
              <a:rPr lang="en-US" altLang="ko-Kore-KR" dirty="0" err="1"/>
              <a:t>저희는</a:t>
            </a:r>
            <a:r>
              <a:rPr lang="en-US" altLang="ko-Kore-KR" dirty="0"/>
              <a:t> </a:t>
            </a:r>
            <a:r>
              <a:rPr lang="en-US" altLang="ko-Kore-KR" dirty="0" err="1"/>
              <a:t>신한</a:t>
            </a:r>
            <a:r>
              <a:rPr lang="en-US" altLang="ko-Kore-KR" dirty="0"/>
              <a:t> </a:t>
            </a:r>
            <a:r>
              <a:rPr lang="en-US" altLang="ko-Kore-KR" dirty="0" err="1"/>
              <a:t>지역세분화</a:t>
            </a:r>
            <a:r>
              <a:rPr lang="en-US" altLang="ko-Kore-KR" dirty="0"/>
              <a:t> </a:t>
            </a:r>
            <a:r>
              <a:rPr lang="en-US" altLang="ko-Kore-KR" dirty="0" err="1"/>
              <a:t>분석용</a:t>
            </a:r>
            <a:r>
              <a:rPr lang="en-US" altLang="ko-Kore-KR" dirty="0"/>
              <a:t> </a:t>
            </a:r>
            <a:r>
              <a:rPr lang="en-US" altLang="ko-Kore-KR" dirty="0" err="1"/>
              <a:t>아파트별</a:t>
            </a:r>
            <a:r>
              <a:rPr lang="en-US" altLang="ko-Kore-KR" dirty="0"/>
              <a:t> </a:t>
            </a:r>
            <a:r>
              <a:rPr lang="en-US" altLang="ko-Kore-KR" dirty="0" err="1"/>
              <a:t>라이프스타일</a:t>
            </a:r>
            <a:r>
              <a:rPr lang="en-US" altLang="ko-Kore-KR" dirty="0"/>
              <a:t> </a:t>
            </a:r>
            <a:r>
              <a:rPr lang="en-US" altLang="ko-Kore-KR" dirty="0" err="1"/>
              <a:t>데이터를</a:t>
            </a:r>
            <a:r>
              <a:rPr lang="en-US" altLang="ko-Kore-KR" dirty="0"/>
              <a:t> </a:t>
            </a:r>
            <a:r>
              <a:rPr lang="en-US" altLang="ko-Kore-KR" dirty="0" err="1"/>
              <a:t>활용하여</a:t>
            </a:r>
            <a:r>
              <a:rPr lang="en-US" altLang="ko-Kore-KR" dirty="0"/>
              <a:t> </a:t>
            </a:r>
            <a:r>
              <a:rPr lang="en-US" altLang="ko-Kore-KR" dirty="0" err="1"/>
              <a:t>초개인화</a:t>
            </a:r>
            <a:r>
              <a:rPr lang="en-US" altLang="ko-Kore-KR" dirty="0"/>
              <a:t> </a:t>
            </a:r>
            <a:r>
              <a:rPr lang="en-US" altLang="ko-Kore-KR" dirty="0" err="1"/>
              <a:t>소비자</a:t>
            </a:r>
            <a:r>
              <a:rPr lang="en-US" altLang="ko-Kore-KR" dirty="0"/>
              <a:t> </a:t>
            </a:r>
            <a:r>
              <a:rPr lang="en-US" altLang="ko-Kore-KR" dirty="0" err="1"/>
              <a:t>프로파일링을</a:t>
            </a:r>
            <a:r>
              <a:rPr lang="en-US" altLang="ko-Kore-KR" dirty="0"/>
              <a:t> 8가지 </a:t>
            </a:r>
            <a:r>
              <a:rPr lang="en-US" altLang="ko-Kore-KR" dirty="0" err="1"/>
              <a:t>지수와</a:t>
            </a:r>
            <a:r>
              <a:rPr lang="en-US" altLang="ko-Kore-KR" dirty="0"/>
              <a:t> </a:t>
            </a:r>
            <a:r>
              <a:rPr lang="en-US" altLang="ko-Kore-KR" dirty="0" err="1"/>
              <a:t>함께</a:t>
            </a:r>
            <a:r>
              <a:rPr lang="en-US" altLang="ko-Kore-KR" dirty="0"/>
              <a:t> </a:t>
            </a:r>
            <a:r>
              <a:rPr lang="en-US" altLang="ko-Kore-KR" dirty="0" err="1"/>
              <a:t>진행하였습니다</a:t>
            </a:r>
            <a:r>
              <a:rPr lang="en-US" altLang="ko-Kore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8839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18.09.2022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저희의 프로파일링 해석 가이드라인입니다. 지수 설명 뒤 뒷장에서 다시 소개해드리겠습니다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17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18.09.2022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다음은 발표 진행 순서입니다.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18.09.2022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코로나19 </a:t>
            </a:r>
            <a:r>
              <a:rPr lang="en-US" dirty="0" err="1"/>
              <a:t>펜데믹</a:t>
            </a:r>
            <a:r>
              <a:rPr lang="en-US" dirty="0"/>
              <a:t>, </a:t>
            </a:r>
            <a:r>
              <a:rPr lang="en-US" dirty="0" err="1"/>
              <a:t>가속화된</a:t>
            </a:r>
            <a:r>
              <a:rPr lang="en-US" dirty="0"/>
              <a:t> 4차 </a:t>
            </a:r>
            <a:r>
              <a:rPr lang="en-US" dirty="0" err="1"/>
              <a:t>산업혁명으로</a:t>
            </a:r>
            <a:r>
              <a:rPr lang="en-US" dirty="0"/>
              <a:t> </a:t>
            </a:r>
            <a:r>
              <a:rPr lang="en-US" dirty="0" err="1"/>
              <a:t>소비자는</a:t>
            </a:r>
            <a:r>
              <a:rPr lang="en-US" dirty="0"/>
              <a:t> </a:t>
            </a:r>
            <a:r>
              <a:rPr lang="en-US" dirty="0" err="1"/>
              <a:t>더욱</a:t>
            </a:r>
            <a:r>
              <a:rPr lang="en-US" dirty="0"/>
              <a:t> </a:t>
            </a:r>
            <a:r>
              <a:rPr lang="en-US" dirty="0" err="1"/>
              <a:t>더</a:t>
            </a:r>
            <a:r>
              <a:rPr lang="en-US" dirty="0"/>
              <a:t> </a:t>
            </a:r>
            <a:r>
              <a:rPr lang="en-US" dirty="0" err="1"/>
              <a:t>복잡한</a:t>
            </a:r>
            <a:r>
              <a:rPr lang="en-US" dirty="0"/>
              <a:t> </a:t>
            </a:r>
            <a:r>
              <a:rPr lang="en-US" dirty="0" err="1"/>
              <a:t>존재가</a:t>
            </a:r>
            <a:r>
              <a:rPr lang="en-US" dirty="0"/>
              <a:t> </a:t>
            </a:r>
            <a:r>
              <a:rPr lang="en-US" dirty="0" err="1"/>
              <a:t>되어갔고</a:t>
            </a:r>
            <a:r>
              <a:rPr lang="en-US" dirty="0"/>
              <a:t>, </a:t>
            </a:r>
            <a:r>
              <a:rPr lang="en-US" dirty="0" err="1"/>
              <a:t>기존의</a:t>
            </a:r>
            <a:r>
              <a:rPr lang="en-US" dirty="0"/>
              <a:t> </a:t>
            </a:r>
            <a:r>
              <a:rPr lang="en-US" dirty="0" err="1"/>
              <a:t>표면적이었던</a:t>
            </a:r>
            <a:r>
              <a:rPr lang="en-US" dirty="0"/>
              <a:t> </a:t>
            </a:r>
            <a:r>
              <a:rPr lang="en-US" dirty="0" err="1"/>
              <a:t>초개인화를</a:t>
            </a:r>
            <a:r>
              <a:rPr lang="en-US" dirty="0"/>
              <a:t> </a:t>
            </a:r>
            <a:r>
              <a:rPr lang="en-US" dirty="0" err="1"/>
              <a:t>넘어설</a:t>
            </a:r>
            <a:r>
              <a:rPr lang="en-US" dirty="0"/>
              <a:t> </a:t>
            </a:r>
            <a:r>
              <a:rPr lang="en-US" dirty="0" err="1"/>
              <a:t>방법이</a:t>
            </a:r>
            <a:r>
              <a:rPr lang="en-US" dirty="0"/>
              <a:t> </a:t>
            </a:r>
            <a:r>
              <a:rPr lang="en-US" dirty="0" err="1"/>
              <a:t>필요해졌습니다</a:t>
            </a:r>
            <a:r>
              <a:rPr lang="en-US" dirty="0"/>
              <a:t>. </a:t>
            </a:r>
            <a:r>
              <a:rPr lang="en-US" dirty="0" err="1"/>
              <a:t>따라서</a:t>
            </a:r>
            <a:r>
              <a:rPr lang="en-US" dirty="0"/>
              <a:t> </a:t>
            </a:r>
            <a:r>
              <a:rPr lang="en-US" dirty="0" err="1"/>
              <a:t>저희는</a:t>
            </a:r>
            <a:r>
              <a:rPr lang="en-US" dirty="0"/>
              <a:t>  8개의 </a:t>
            </a:r>
            <a:r>
              <a:rPr lang="en-US" dirty="0" err="1"/>
              <a:t>지수를</a:t>
            </a:r>
            <a:r>
              <a:rPr lang="en-US" dirty="0"/>
              <a:t> </a:t>
            </a:r>
            <a:r>
              <a:rPr lang="en-US" dirty="0" err="1"/>
              <a:t>만들어</a:t>
            </a:r>
            <a:r>
              <a:rPr lang="en-US" dirty="0"/>
              <a:t> </a:t>
            </a:r>
            <a:r>
              <a:rPr lang="en-US" dirty="0" err="1"/>
              <a:t>더욱</a:t>
            </a:r>
            <a:r>
              <a:rPr lang="en-US" dirty="0"/>
              <a:t> </a:t>
            </a:r>
            <a:r>
              <a:rPr lang="en-US" dirty="0" err="1"/>
              <a:t>심화적이고</a:t>
            </a:r>
            <a:r>
              <a:rPr lang="en-US" dirty="0"/>
              <a:t> </a:t>
            </a:r>
            <a:r>
              <a:rPr lang="en-US" dirty="0" err="1"/>
              <a:t>복합적인</a:t>
            </a:r>
            <a:r>
              <a:rPr lang="en-US" dirty="0"/>
              <a:t> </a:t>
            </a:r>
            <a:r>
              <a:rPr lang="en-US" dirty="0" err="1"/>
              <a:t>초개인화</a:t>
            </a:r>
            <a:r>
              <a:rPr lang="en-US" dirty="0"/>
              <a:t> </a:t>
            </a:r>
            <a:r>
              <a:rPr lang="en-US" dirty="0" err="1"/>
              <a:t>프로파일링을</a:t>
            </a:r>
            <a:r>
              <a:rPr lang="en-US" dirty="0"/>
              <a:t> </a:t>
            </a:r>
            <a:r>
              <a:rPr lang="en-US" dirty="0" err="1"/>
              <a:t>실시하고자</a:t>
            </a:r>
            <a:r>
              <a:rPr lang="en-US" dirty="0"/>
              <a:t> </a:t>
            </a:r>
            <a:r>
              <a:rPr lang="en-US" dirty="0" err="1"/>
              <a:t>하였습니다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18.09.2022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8가지 지수 프로파일링의 개요는 다음과 같습니다. 저희의 목적은 소비자가 영향을 받는 모든 소비 트리거를 낱낱이 분석하고자 하였습니다. 이를 라이프스타일, 페르소나, 준거집단 3가지 항목으로 구분하여 분석을 진행하였습니다.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18.09.2022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라이프스타일은 고객의 삶을 전반적으로 분석합니다. 고객이 언제 어디에 얼만큼 머무는지, 삶에서 무엇이 얼만큼 비중을 가지고 있는지를 알려줍니다.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18.09.2022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소비페르소나는 고객의 취향, 선호, 숨겨진 욕망을 알려줍니다. 소비페르소나 항목은  각 지수들간의 상호작용을 확인하고 비교하며 고객의 욕망을 심층적으로 분석합니다. 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18.09.2022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다음은 준거집단입니다. 준거집단이 자극하는 귀속의식, 비교심리는 넛지로 활용될 수 있습니다. </a:t>
            </a:r>
          </a:p>
          <a:p>
            <a:pPr lvl="0"/>
            <a:r>
              <a:rPr lang="en-US"/>
              <a:t>(여기까지 1분 50초~2분)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18.09.2022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18.09.2022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/>
          </a:p>
          <a:p>
            <a:pPr lvl="0"/>
            <a:endParaRPr/>
          </a:p>
          <a:p>
            <a:pPr lvl="0"/>
            <a:r>
              <a:rPr lang="en-US"/>
              <a:t>위쪽 온라인지수와 집순이집돌이 지수가 높으므로 직접 보고사는 것보다 집에서 편리하게 구매하는 것을 선호하므로 다양한 바이럴 마케팅에서 효과를 볼 것입니다.  럭셔리지수는 높지만 럭셔리지수_c가 낮은 것을 보아, 스몰럭셔리 마케팅을 추천하고, </a:t>
            </a:r>
          </a:p>
          <a:p>
            <a:pPr lvl="0"/>
            <a:r>
              <a:rPr lang="en-US"/>
              <a:t>종합적으로 본다면 저렴하게 명품을 온라인으로 살 수 있는 명품 리세일 플랫폼 추천도 가능 할 것입니다. 또한 여행을 전혀 가지 않아 욜로지수는 낮고 욜로_h가 높으므로 호캉스족일 것이므로 보이고, 숙박 세일 추천, 회원권 마케팅 대상이 될 것입니다. 준거집단을 보면 최소 브랜드 의류와 용품을 사용하기 때문에 여기서 또 리세일 플랫폼의 고객으로 타겟팅도 가능할 것입니다.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16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4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2.svg"/><Relationship Id="rId5" Type="http://schemas.openxmlformats.org/officeDocument/2006/relationships/image" Target="../media/image48.svg"/><Relationship Id="rId10" Type="http://schemas.openxmlformats.org/officeDocument/2006/relationships/image" Target="../media/image51.png"/><Relationship Id="rId4" Type="http://schemas.openxmlformats.org/officeDocument/2006/relationships/image" Target="../media/image47.png"/><Relationship Id="rId9" Type="http://schemas.openxmlformats.org/officeDocument/2006/relationships/image" Target="../media/image3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7" Type="http://schemas.openxmlformats.org/officeDocument/2006/relationships/image" Target="../media/image73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54002" y="254002"/>
            <a:ext cx="17780000" cy="9779000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2"/>
              </a:solidFill>
              <a:highlight>
                <a:srgbClr val="0000FF"/>
              </a:highlight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55171" y="4237411"/>
            <a:ext cx="127776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200" b="1" dirty="0">
                <a:latin typeface="NanumGothic" pitchFamily="2" charset="-127"/>
                <a:ea typeface="NanumGothic" pitchFamily="2" charset="-127"/>
              </a:rPr>
              <a:t>초개인화 마케팅 전략 수립을 위한 소비자 프로파일링</a:t>
            </a:r>
            <a:endParaRPr lang="en-US" altLang="ko-KR" sz="4200" b="1" dirty="0">
              <a:latin typeface="NanumGothic" pitchFamily="2" charset="-127"/>
              <a:ea typeface="NanumGothic" pitchFamily="2" charset="-127"/>
            </a:endParaRPr>
          </a:p>
          <a:p>
            <a:pPr algn="ctr"/>
            <a:endParaRPr lang="en-US" altLang="ko-KR" sz="1500" dirty="0">
              <a:latin typeface="NanumGothic" pitchFamily="2" charset="-127"/>
              <a:ea typeface="NanumGothic" pitchFamily="2" charset="-127"/>
            </a:endParaRPr>
          </a:p>
          <a:p>
            <a:pPr algn="ctr"/>
            <a:r>
              <a:rPr lang="en-US" altLang="ko-KR" sz="2700" dirty="0">
                <a:latin typeface="NanumGothic" pitchFamily="2" charset="-127"/>
                <a:ea typeface="NanumGothic" pitchFamily="2" charset="-127"/>
              </a:rPr>
              <a:t>&lt;</a:t>
            </a:r>
            <a:r>
              <a:rPr lang="ko-KR" altLang="en-US" sz="2700" dirty="0">
                <a:latin typeface="NanumGothic" pitchFamily="2" charset="-127"/>
                <a:ea typeface="NanumGothic" pitchFamily="2" charset="-127"/>
              </a:rPr>
              <a:t>지역세분화 분석용 아파트별 라이프스타일 데이터</a:t>
            </a:r>
            <a:r>
              <a:rPr lang="en-US" altLang="ko-KR" sz="2700" dirty="0">
                <a:latin typeface="NanumGothic" pitchFamily="2" charset="-127"/>
                <a:ea typeface="NanumGothic" pitchFamily="2" charset="-127"/>
              </a:rPr>
              <a:t>&gt; </a:t>
            </a:r>
            <a:r>
              <a:rPr lang="ko-KR" altLang="en-US" sz="2700" dirty="0">
                <a:latin typeface="NanumGothic" pitchFamily="2" charset="-127"/>
                <a:ea typeface="NanumGothic" pitchFamily="2" charset="-127"/>
              </a:rPr>
              <a:t>기반</a:t>
            </a:r>
            <a:r>
              <a:rPr lang="ko-KR" altLang="en-US" sz="2700" b="1" dirty="0"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altLang="ko-KR" sz="2700" b="1" dirty="0">
                <a:latin typeface="NanumGothic" pitchFamily="2" charset="-127"/>
                <a:ea typeface="NanumGothic" pitchFamily="2" charset="-127"/>
              </a:rPr>
              <a:t>6</a:t>
            </a:r>
            <a:r>
              <a:rPr lang="ko-KR" altLang="en-US" sz="2700" b="1" dirty="0">
                <a:latin typeface="NanumGothic" pitchFamily="2" charset="-127"/>
                <a:ea typeface="NanumGothic" pitchFamily="2" charset="-127"/>
              </a:rPr>
              <a:t>지수 제안</a:t>
            </a:r>
            <a:endParaRPr lang="ko-KR" altLang="en-US" sz="2700" b="1" dirty="0">
              <a:ln>
                <a:solidFill>
                  <a:schemeClr val="tx1">
                    <a:alpha val="50000"/>
                  </a:schemeClr>
                </a:solidFill>
              </a:ln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2" name="부제목 2">
            <a:extLst>
              <a:ext uri="{FF2B5EF4-FFF2-40B4-BE49-F238E27FC236}">
                <a16:creationId xmlns:a16="http://schemas.microsoft.com/office/drawing/2014/main" id="{D63F8AAA-457E-1D20-300B-5405AE818F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6542636"/>
            <a:ext cx="13716000" cy="2483643"/>
          </a:xfrm>
        </p:spPr>
        <p:txBody>
          <a:bodyPr>
            <a:normAutofit/>
          </a:bodyPr>
          <a:lstStyle/>
          <a:p>
            <a:r>
              <a:rPr lang="en-US" altLang="ko-KR" sz="2700" dirty="0">
                <a:solidFill>
                  <a:schemeClr val="tx1"/>
                </a:solidFill>
                <a:latin typeface="NanumGothic" pitchFamily="2" charset="-127"/>
                <a:ea typeface="NanumGothic" pitchFamily="2" charset="-127"/>
              </a:rPr>
              <a:t>[</a:t>
            </a:r>
            <a:r>
              <a:rPr lang="ko-KR" altLang="en-US" sz="2700" dirty="0">
                <a:solidFill>
                  <a:schemeClr val="tx1"/>
                </a:solidFill>
                <a:latin typeface="NanumGothic" pitchFamily="2" charset="-127"/>
                <a:ea typeface="NanumGothic" pitchFamily="2" charset="-127"/>
              </a:rPr>
              <a:t>마인드 헌터</a:t>
            </a:r>
            <a:r>
              <a:rPr lang="en-US" altLang="ko-KR" sz="2700" dirty="0">
                <a:solidFill>
                  <a:schemeClr val="tx1"/>
                </a:solidFill>
                <a:latin typeface="NanumGothic" pitchFamily="2" charset="-127"/>
                <a:ea typeface="NanumGothic" pitchFamily="2" charset="-127"/>
              </a:rPr>
              <a:t>]</a:t>
            </a:r>
            <a:r>
              <a:rPr lang="ko-KR" altLang="en-US" sz="2700" dirty="0">
                <a:solidFill>
                  <a:schemeClr val="tx1"/>
                </a:solidFill>
                <a:latin typeface="NanumGothic" pitchFamily="2" charset="-127"/>
                <a:ea typeface="NanumGothic" pitchFamily="2" charset="-127"/>
              </a:rPr>
              <a:t> 이시우</a:t>
            </a:r>
            <a:r>
              <a:rPr lang="en-US" altLang="ko-KR" sz="2700" dirty="0">
                <a:solidFill>
                  <a:schemeClr val="tx1"/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lang="ko-KR" altLang="en-US" sz="2700" dirty="0">
                <a:solidFill>
                  <a:schemeClr val="tx1"/>
                </a:solidFill>
                <a:latin typeface="NanumGothic" pitchFamily="2" charset="-127"/>
                <a:ea typeface="NanumGothic" pitchFamily="2" charset="-127"/>
              </a:rPr>
              <a:t> 이나경</a:t>
            </a:r>
            <a:r>
              <a:rPr lang="en-US" altLang="ko-KR" sz="2700" dirty="0">
                <a:solidFill>
                  <a:schemeClr val="tx1"/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lang="ko-KR" altLang="en-US" sz="2700" dirty="0">
                <a:solidFill>
                  <a:schemeClr val="tx1"/>
                </a:solidFill>
                <a:latin typeface="NanumGothic" pitchFamily="2" charset="-127"/>
                <a:ea typeface="NanumGothic" pitchFamily="2" charset="-127"/>
              </a:rPr>
              <a:t> 김현서</a:t>
            </a:r>
          </a:p>
        </p:txBody>
      </p:sp>
      <p:pic>
        <p:nvPicPr>
          <p:cNvPr id="3" name="Picture 2" descr="GranData - Crunchbase Company Profile &amp; Funding">
            <a:extLst>
              <a:ext uri="{FF2B5EF4-FFF2-40B4-BE49-F238E27FC236}">
                <a16:creationId xmlns:a16="http://schemas.microsoft.com/office/drawing/2014/main" id="{A31AA8B9-AB12-47A2-08D8-C6EDB784E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1981" y="2661157"/>
            <a:ext cx="3664038" cy="151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168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2469" y="664519"/>
            <a:ext cx="7711583" cy="135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00"/>
              </a:lnSpc>
            </a:pPr>
            <a:r>
              <a:rPr lang="en-US" sz="6000" b="1" spc="-240" dirty="0" err="1">
                <a:solidFill>
                  <a:srgbClr val="004A98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라이프스타일</a:t>
            </a:r>
            <a:endParaRPr lang="en-US" sz="6000" b="1" spc="-240" dirty="0">
              <a:solidFill>
                <a:srgbClr val="004A98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pPr marL="0" lvl="0" indent="0" algn="l">
              <a:lnSpc>
                <a:spcPts val="3680"/>
              </a:lnSpc>
            </a:pPr>
            <a:r>
              <a:rPr lang="en-US" sz="3200" b="1" spc="-128" dirty="0" err="1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집순이집돌이지수</a:t>
            </a:r>
            <a:r>
              <a:rPr lang="en-US" sz="3200" b="1" spc="-128" dirty="0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 | KEYWORD= </a:t>
            </a:r>
            <a:r>
              <a:rPr lang="en-US" sz="3200" b="1" spc="-128" dirty="0" err="1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휴일</a:t>
            </a:r>
            <a:r>
              <a:rPr lang="en-US" sz="3200" b="1" spc="-128" dirty="0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, </a:t>
            </a:r>
            <a:r>
              <a:rPr lang="en-US" sz="3200" b="1" spc="-128" dirty="0" err="1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집</a:t>
            </a:r>
            <a:endParaRPr lang="en-US" sz="3200" b="1" spc="-128" dirty="0">
              <a:solidFill>
                <a:srgbClr val="004CC7"/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5534826" y="1144276"/>
            <a:ext cx="11940704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763718" y="7894299"/>
            <a:ext cx="3175576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7653142" y="7908586"/>
            <a:ext cx="3175576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01962" y="4084336"/>
            <a:ext cx="4335780" cy="28589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509517" y="4381135"/>
            <a:ext cx="2494709" cy="225884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6429304" y="3681052"/>
            <a:ext cx="2408106" cy="1432823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>
            <a:off x="13169083" y="7886233"/>
            <a:ext cx="3175576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900030" y="4084336"/>
            <a:ext cx="2902952" cy="261386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54694" y="6869653"/>
            <a:ext cx="4393625" cy="849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 b="1" spc="-112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집에서 보내는 시간이 많은</a:t>
            </a:r>
          </a:p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800" b="1" spc="-112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실버가구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044118" y="7105166"/>
            <a:ext cx="4393625" cy="413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800" b="1" spc="-112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코로나 19의 영향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09886" y="8088059"/>
            <a:ext cx="5883240" cy="616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 b="1" spc="-72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다른 라이프스테이지에서 2~3사이의 경향성을 나타내는 방면, 실버가구에서는 3~4로 높은 경향성을 보임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73748" y="8088059"/>
            <a:ext cx="8134363" cy="616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 spc="-72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모든 라이프스테이지에서 1분기 지수가 가장 높음</a:t>
            </a:r>
          </a:p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 b="1" spc="-72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4분기 코로나 바이러스의 재확산으로 다시 높아짐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51506" y="2490787"/>
            <a:ext cx="11876261" cy="1021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"</a:t>
            </a:r>
            <a:r>
              <a:rPr lang="en-US" sz="3399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집에서</a:t>
            </a:r>
            <a:r>
              <a:rPr lang="en-US" sz="3399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보내는</a:t>
            </a:r>
            <a:r>
              <a:rPr lang="en-US" sz="3399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시간이</a:t>
            </a:r>
            <a:r>
              <a:rPr lang="en-US" sz="3399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가장</a:t>
            </a:r>
            <a:r>
              <a:rPr lang="en-US" sz="3399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많다</a:t>
            </a:r>
            <a:r>
              <a:rPr lang="en-US" sz="3399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"- Home </a:t>
            </a:r>
            <a:r>
              <a:rPr lang="en-US" sz="3399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족</a:t>
            </a:r>
            <a:endParaRPr lang="en-US" sz="3399" b="1" dirty="0">
              <a:solidFill>
                <a:srgbClr val="000000"/>
              </a:solidFill>
              <a:latin typeface="NanumGothic" pitchFamily="2" charset="-127"/>
              <a:ea typeface="NanumGothic" pitchFamily="2" charset="-127"/>
            </a:endParaRPr>
          </a:p>
          <a:p>
            <a:pPr algn="ctr">
              <a:lnSpc>
                <a:spcPts val="3359"/>
              </a:lnSpc>
            </a:pPr>
            <a:r>
              <a:rPr lang="en-US" sz="2400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집순이집돌이지수</a:t>
            </a:r>
            <a:r>
              <a:rPr lang="en-US" sz="2400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= </a:t>
            </a:r>
            <a:r>
              <a:rPr lang="en-US" sz="2400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집근처체류시간비율</a:t>
            </a:r>
            <a:r>
              <a:rPr lang="en-US" sz="2400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*(1-Scaled </a:t>
            </a:r>
            <a:r>
              <a:rPr lang="en-US" sz="2400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휴일이동횟수</a:t>
            </a:r>
            <a:r>
              <a:rPr lang="en-US" sz="2400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)(1-Scaled </a:t>
            </a:r>
            <a:r>
              <a:rPr lang="en-US" sz="2400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평균이동거리</a:t>
            </a:r>
            <a:r>
              <a:rPr lang="en-US" sz="2400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11280" y="9382675"/>
            <a:ext cx="17259300" cy="70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**</a:t>
            </a:r>
            <a:r>
              <a:rPr lang="en-US" sz="2000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집근처</a:t>
            </a:r>
            <a:r>
              <a:rPr lang="en-US" sz="2000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체류시간비율</a:t>
            </a:r>
            <a:r>
              <a:rPr lang="en-US" sz="2000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= (</a:t>
            </a:r>
            <a:r>
              <a:rPr lang="en-US" sz="2000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평일</a:t>
            </a:r>
            <a:r>
              <a:rPr lang="en-US" sz="2000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집근처체류시간+휴일집근처체류시간</a:t>
            </a:r>
            <a:r>
              <a:rPr lang="en-US" sz="2000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)/(</a:t>
            </a:r>
            <a:r>
              <a:rPr lang="en-US" sz="2000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평일직장근처체류시간+휴일직장근처체류시간</a:t>
            </a:r>
            <a:r>
              <a:rPr lang="en-US" sz="2000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)</a:t>
            </a:r>
          </a:p>
          <a:p>
            <a:pPr algn="ctr">
              <a:lnSpc>
                <a:spcPts val="2800"/>
              </a:lnSpc>
            </a:pPr>
            <a:r>
              <a:rPr lang="en-US" sz="2000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휴일평균이동거리</a:t>
            </a:r>
            <a:r>
              <a:rPr lang="en-US" sz="2000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=</a:t>
            </a:r>
            <a:r>
              <a:rPr lang="en-US" sz="2000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휴일이동거리</a:t>
            </a:r>
            <a:r>
              <a:rPr lang="en-US" sz="2000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/</a:t>
            </a:r>
            <a:r>
              <a:rPr lang="en-US" sz="2000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휴일이동횟수</a:t>
            </a:r>
            <a:endParaRPr lang="en-US" sz="2000" dirty="0">
              <a:solidFill>
                <a:srgbClr val="000000"/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687209" y="7105166"/>
            <a:ext cx="4393625" cy="413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800" b="1" spc="-112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근거리 소비 vs 원거리 소비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056536" y="8088059"/>
            <a:ext cx="5654970" cy="616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 spc="-72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소비자의 소비반경을 파악하는 지표</a:t>
            </a:r>
          </a:p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 b="1" spc="-72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근거리 소비자들은 로코노미 마케팅의 대상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2469" y="664519"/>
            <a:ext cx="15783528" cy="135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00"/>
              </a:lnSpc>
            </a:pPr>
            <a:r>
              <a:rPr lang="en-US" sz="6000" b="1" spc="-240" dirty="0" err="1">
                <a:solidFill>
                  <a:srgbClr val="2F5597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라이프스타일</a:t>
            </a:r>
            <a:endParaRPr lang="en-US" sz="6000" b="1" spc="-240" dirty="0">
              <a:solidFill>
                <a:srgbClr val="2F5597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pPr marL="0" lvl="0" indent="0" algn="l">
              <a:lnSpc>
                <a:spcPts val="3680"/>
              </a:lnSpc>
            </a:pPr>
            <a:r>
              <a:rPr lang="en-US" sz="3200" b="1" spc="-128" dirty="0" err="1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온라인</a:t>
            </a:r>
            <a:r>
              <a:rPr lang="en-US" sz="3200" b="1" spc="-128" dirty="0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3200" b="1" spc="-128" dirty="0" err="1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의존지수</a:t>
            </a:r>
            <a:r>
              <a:rPr lang="en-US" sz="3200" b="1" spc="-128" dirty="0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 | KEYWORD= </a:t>
            </a:r>
            <a:r>
              <a:rPr lang="en-US" sz="3200" b="1" spc="-128" dirty="0" err="1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배달</a:t>
            </a:r>
            <a:r>
              <a:rPr lang="en-US" sz="3200" b="1" spc="-128" dirty="0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3200" b="1" spc="-128" dirty="0" err="1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앱</a:t>
            </a:r>
            <a:r>
              <a:rPr lang="en-US" sz="3200" b="1" spc="-128" dirty="0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, </a:t>
            </a:r>
            <a:r>
              <a:rPr lang="en-US" sz="3200" b="1" spc="-128" dirty="0" err="1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전자상거래</a:t>
            </a:r>
            <a:r>
              <a:rPr lang="en-US" sz="3200" b="1" spc="-128" dirty="0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, </a:t>
            </a:r>
            <a:r>
              <a:rPr lang="en-US" sz="3200" b="1" spc="-128" dirty="0" err="1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백화점</a:t>
            </a:r>
            <a:r>
              <a:rPr lang="en-US" sz="3200" b="1" spc="-128" dirty="0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, </a:t>
            </a:r>
            <a:r>
              <a:rPr lang="en-US" sz="3200" b="1" spc="-128" dirty="0" err="1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대형할인마트</a:t>
            </a:r>
            <a:r>
              <a:rPr lang="en-US" sz="3200" b="1" spc="-128" dirty="0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, </a:t>
            </a:r>
            <a:r>
              <a:rPr lang="en-US" sz="3200" b="1" spc="-128" dirty="0" err="1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소형유통점</a:t>
            </a:r>
            <a:endParaRPr lang="en-US" sz="3200" b="1" spc="-128" dirty="0">
              <a:solidFill>
                <a:srgbClr val="004CC7"/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5534826" y="1144276"/>
            <a:ext cx="11940704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2004331" y="7876370"/>
            <a:ext cx="3175576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3474700" y="7982878"/>
            <a:ext cx="3175576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7847631" y="7928918"/>
            <a:ext cx="3175576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013561" y="4038520"/>
            <a:ext cx="2097854" cy="258125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606472" y="3931602"/>
            <a:ext cx="2258041" cy="151904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091879" y="4369472"/>
            <a:ext cx="2172486" cy="237106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7611061" y="5450648"/>
            <a:ext cx="2408106" cy="143282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2055878" y="3966382"/>
            <a:ext cx="3072482" cy="2834365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95307" y="7143647"/>
            <a:ext cx="4393625" cy="413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800" b="1" spc="-112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실버 가구의 온라인 의존도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68746" y="6988057"/>
            <a:ext cx="4393625" cy="849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 b="1" spc="-112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아날로그 소비자 vs</a:t>
            </a:r>
          </a:p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800" b="1" spc="-112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프로 디지털 소비자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52443" y="7167619"/>
            <a:ext cx="4165951" cy="413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800" b="1" spc="-112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코로나19의 영향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95307" y="8161570"/>
            <a:ext cx="4393625" cy="616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 spc="-72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예상외로 실버 가구에서의</a:t>
            </a:r>
          </a:p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 b="1" spc="-72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온라인의존지수 높아지고 있음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865675" y="8200450"/>
            <a:ext cx="4393625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 b="1" spc="-72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익숙한 플랫폼에 맞는 서비스 제공 가능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352443" y="8123630"/>
            <a:ext cx="4165951" cy="616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 spc="-72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배달앱 이용 증가</a:t>
            </a:r>
          </a:p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 b="1" spc="-72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E-Commerce 시장의 빠른 확대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204179" y="2490787"/>
            <a:ext cx="10170914" cy="1021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"</a:t>
            </a:r>
            <a:r>
              <a:rPr lang="en-US" sz="3399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디지털</a:t>
            </a:r>
            <a:r>
              <a:rPr lang="en-US" sz="3399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시대에</a:t>
            </a:r>
            <a:r>
              <a:rPr lang="en-US" sz="3399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걸맞는</a:t>
            </a:r>
            <a:r>
              <a:rPr lang="en-US" sz="3399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디지털</a:t>
            </a:r>
            <a:r>
              <a:rPr lang="en-US" sz="3399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소비</a:t>
            </a:r>
            <a:r>
              <a:rPr lang="en-US" sz="3399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"</a:t>
            </a:r>
          </a:p>
          <a:p>
            <a:pPr algn="ctr">
              <a:lnSpc>
                <a:spcPts val="3359"/>
              </a:lnSpc>
            </a:pPr>
            <a:r>
              <a:rPr lang="en-US" sz="2400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온라인</a:t>
            </a:r>
            <a:r>
              <a:rPr lang="en-US" sz="2400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의존지수</a:t>
            </a:r>
            <a:r>
              <a:rPr lang="en-US" sz="2400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= mean(Scaled </a:t>
            </a:r>
            <a:r>
              <a:rPr lang="en-US" sz="2400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온라인</a:t>
            </a:r>
            <a:r>
              <a:rPr lang="en-US" sz="2400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소비</a:t>
            </a:r>
            <a:r>
              <a:rPr lang="en-US" sz="2400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) – mean(Scaled </a:t>
            </a:r>
            <a:r>
              <a:rPr lang="en-US" sz="2400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오프라인</a:t>
            </a:r>
            <a:r>
              <a:rPr lang="en-US" sz="2400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소비</a:t>
            </a:r>
            <a:r>
              <a:rPr lang="en-US" sz="2400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) 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11280" y="9382675"/>
            <a:ext cx="17259300" cy="70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**</a:t>
            </a:r>
            <a:r>
              <a:rPr lang="en-US" sz="2000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온라인</a:t>
            </a:r>
            <a:r>
              <a:rPr lang="en-US" sz="2000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소비</a:t>
            </a:r>
            <a:r>
              <a:rPr lang="en-US" sz="2000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: '</a:t>
            </a:r>
            <a:r>
              <a:rPr lang="en-US" sz="2000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배달앱</a:t>
            </a:r>
            <a:r>
              <a:rPr lang="en-US" sz="2000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이용금액</a:t>
            </a:r>
            <a:r>
              <a:rPr lang="en-US" sz="2000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', '</a:t>
            </a:r>
            <a:r>
              <a:rPr lang="en-US" sz="2000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전자상거래</a:t>
            </a:r>
            <a:r>
              <a:rPr lang="en-US" sz="2000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이용금액</a:t>
            </a:r>
            <a:r>
              <a:rPr lang="en-US" sz="2000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'</a:t>
            </a:r>
          </a:p>
          <a:p>
            <a:pPr algn="ctr">
              <a:lnSpc>
                <a:spcPts val="2800"/>
              </a:lnSpc>
            </a:pPr>
            <a:r>
              <a:rPr lang="en-US" sz="2000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오프라인</a:t>
            </a:r>
            <a:r>
              <a:rPr lang="en-US" sz="2000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소비</a:t>
            </a:r>
            <a:r>
              <a:rPr lang="en-US" sz="2000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: '</a:t>
            </a:r>
            <a:r>
              <a:rPr lang="en-US" sz="2000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백화점</a:t>
            </a:r>
            <a:r>
              <a:rPr lang="en-US" sz="2000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이용금액</a:t>
            </a:r>
            <a:r>
              <a:rPr lang="en-US" sz="2000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', '</a:t>
            </a:r>
            <a:r>
              <a:rPr lang="en-US" sz="2000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대형할인점</a:t>
            </a:r>
            <a:r>
              <a:rPr lang="en-US" sz="2000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이용금액</a:t>
            </a:r>
            <a:r>
              <a:rPr lang="en-US" sz="2000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', '</a:t>
            </a:r>
            <a:r>
              <a:rPr lang="en-US" sz="2000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소형유통점</a:t>
            </a:r>
            <a:r>
              <a:rPr lang="en-US" sz="2000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이용금액</a:t>
            </a:r>
            <a:r>
              <a:rPr lang="en-US" sz="2000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'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732881" y="1144276"/>
            <a:ext cx="11742650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7701848" y="8148010"/>
            <a:ext cx="3175576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858843" y="4206052"/>
            <a:ext cx="2861599" cy="258584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955771" y="7187639"/>
            <a:ext cx="4667730" cy="849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 b="1" spc="-112" dirty="0" err="1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ONLY호캉스</a:t>
            </a:r>
            <a:r>
              <a:rPr lang="en-US" sz="2800" b="1" spc="-112" dirty="0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=</a:t>
            </a:r>
            <a:r>
              <a:rPr lang="en-US" sz="2800" b="1" spc="-112" dirty="0" err="1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싱글가구</a:t>
            </a:r>
            <a:endParaRPr lang="en-US" sz="2800" b="1" spc="-112" dirty="0">
              <a:solidFill>
                <a:srgbClr val="004CC7"/>
              </a:solidFill>
              <a:latin typeface="NanumGothic" pitchFamily="2" charset="-127"/>
              <a:ea typeface="NanumGothic" pitchFamily="2" charset="-127"/>
            </a:endParaRPr>
          </a:p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800" b="1" spc="-112" dirty="0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800" b="1" spc="-112" dirty="0" err="1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숙박중요시</a:t>
            </a:r>
            <a:r>
              <a:rPr lang="en-US" sz="2800" b="1" spc="-112" dirty="0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=</a:t>
            </a:r>
            <a:r>
              <a:rPr lang="en-US" sz="2800" b="1" spc="-112" dirty="0" err="1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실버가구</a:t>
            </a:r>
            <a:endParaRPr lang="en-US" sz="2800" b="1" spc="-112" dirty="0">
              <a:solidFill>
                <a:srgbClr val="004CC7"/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695562" y="8256410"/>
            <a:ext cx="5038580" cy="1287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 spc="-72" dirty="0" err="1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욜로지수는</a:t>
            </a:r>
            <a:r>
              <a:rPr lang="en-US" sz="1800" b="1" spc="-72" dirty="0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1800" b="1" spc="-72" dirty="0" err="1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매우</a:t>
            </a:r>
            <a:r>
              <a:rPr lang="en-US" sz="1800" b="1" spc="-72" dirty="0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1800" b="1" spc="-72" dirty="0" err="1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낮지만</a:t>
            </a:r>
            <a:r>
              <a:rPr lang="en-US" sz="1800" b="1" spc="-72" dirty="0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1800" b="1" spc="-72" dirty="0" err="1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욜로지수_H만</a:t>
            </a:r>
            <a:r>
              <a:rPr lang="en-US" sz="1800" b="1" spc="-72" dirty="0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1800" b="1" spc="-72" dirty="0" err="1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높은</a:t>
            </a:r>
            <a:r>
              <a:rPr lang="en-US" sz="1800" b="1" spc="-72" dirty="0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1800" b="1" spc="-72" dirty="0" err="1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호캉스족</a:t>
            </a:r>
            <a:endParaRPr lang="en-US" sz="1800" b="1" spc="-72" dirty="0">
              <a:solidFill>
                <a:srgbClr val="000D64"/>
              </a:solidFill>
              <a:latin typeface="NanumGothic" pitchFamily="2" charset="-127"/>
              <a:ea typeface="NanumGothic" pitchFamily="2" charset="-127"/>
            </a:endParaRPr>
          </a:p>
          <a:p>
            <a:pPr algn="ctr">
              <a:lnSpc>
                <a:spcPts val="2520"/>
              </a:lnSpc>
            </a:pPr>
            <a:r>
              <a:rPr lang="en-US" sz="1800" b="1" spc="-72" dirty="0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: </a:t>
            </a:r>
            <a:r>
              <a:rPr lang="en-US" sz="1800" b="1" spc="-72" dirty="0" err="1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대부분</a:t>
            </a:r>
            <a:r>
              <a:rPr lang="en-US" sz="1800" b="1" spc="-72" dirty="0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1800" b="1" spc="-72" dirty="0" err="1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싱글가구</a:t>
            </a:r>
            <a:endParaRPr lang="en-US" sz="1800" b="1" spc="-72" dirty="0">
              <a:solidFill>
                <a:srgbClr val="000D64"/>
              </a:solidFill>
              <a:latin typeface="NanumGothic" pitchFamily="2" charset="-127"/>
              <a:ea typeface="NanumGothic" pitchFamily="2" charset="-127"/>
            </a:endParaRPr>
          </a:p>
          <a:p>
            <a:pPr algn="ctr">
              <a:lnSpc>
                <a:spcPts val="2520"/>
              </a:lnSpc>
            </a:pPr>
            <a:r>
              <a:rPr lang="en-US" sz="1800" b="1" spc="-72" dirty="0" err="1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욜로</a:t>
            </a:r>
            <a:r>
              <a:rPr lang="ko-KR" altLang="en-US" sz="1800" b="1" spc="-72" dirty="0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지수</a:t>
            </a:r>
            <a:r>
              <a:rPr lang="en-US" sz="1800" b="1" spc="-72" dirty="0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와 </a:t>
            </a:r>
            <a:r>
              <a:rPr lang="en-US" sz="1800" b="1" spc="-72" dirty="0" err="1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욜로</a:t>
            </a:r>
            <a:r>
              <a:rPr lang="ko-KR" altLang="en-US" sz="1800" b="1" spc="-72" dirty="0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지수</a:t>
            </a:r>
            <a:r>
              <a:rPr lang="en-US" sz="1800" b="1" spc="-72" dirty="0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_</a:t>
            </a:r>
            <a:r>
              <a:rPr lang="en-US" sz="1800" b="1" spc="-72" dirty="0" err="1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H모두</a:t>
            </a:r>
            <a:r>
              <a:rPr lang="en-US" sz="1800" b="1" spc="-72" dirty="0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1800" b="1" spc="-72" dirty="0" err="1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높은</a:t>
            </a:r>
            <a:r>
              <a:rPr lang="en-US" sz="1800" b="1" spc="-72" dirty="0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1800" b="1" spc="-72" dirty="0" err="1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유형</a:t>
            </a:r>
            <a:r>
              <a:rPr lang="en-US" sz="1800" b="1" spc="-72" dirty="0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 </a:t>
            </a:r>
          </a:p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 b="1" spc="-72" dirty="0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: </a:t>
            </a:r>
            <a:r>
              <a:rPr lang="en-US" sz="1800" b="1" spc="-72" dirty="0" err="1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대부분</a:t>
            </a:r>
            <a:r>
              <a:rPr lang="en-US" sz="1800" b="1" spc="-72" dirty="0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1800" b="1" spc="-72" dirty="0" err="1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실버가구</a:t>
            </a:r>
            <a:endParaRPr lang="en-US" sz="1800" b="1" spc="-72" dirty="0">
              <a:solidFill>
                <a:srgbClr val="000D64"/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763523" y="2343658"/>
            <a:ext cx="13052227" cy="1440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"You Only Live Once"</a:t>
            </a:r>
          </a:p>
          <a:p>
            <a:pPr algn="ctr">
              <a:lnSpc>
                <a:spcPts val="3359"/>
              </a:lnSpc>
            </a:pPr>
            <a:r>
              <a:rPr lang="en-US" sz="2400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YOLO지수</a:t>
            </a:r>
            <a:r>
              <a:rPr lang="en-US" sz="2400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= {</a:t>
            </a:r>
            <a:r>
              <a:rPr lang="en-US" sz="2400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여행이용금액</a:t>
            </a:r>
            <a:r>
              <a:rPr lang="en-US" sz="2400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원</a:t>
            </a:r>
            <a:r>
              <a:rPr lang="en-US" sz="2400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)*</a:t>
            </a:r>
            <a:r>
              <a:rPr lang="en-US" sz="2400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여행이용금액</a:t>
            </a:r>
            <a:r>
              <a:rPr lang="en-US" sz="2400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원</a:t>
            </a:r>
            <a:r>
              <a:rPr lang="en-US" sz="2400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)/</a:t>
            </a:r>
            <a:r>
              <a:rPr lang="en-US" sz="2400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카드소비금액</a:t>
            </a:r>
            <a:r>
              <a:rPr lang="en-US" sz="2400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천원</a:t>
            </a:r>
            <a:r>
              <a:rPr lang="en-US" sz="2400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)}*10</a:t>
            </a:r>
          </a:p>
          <a:p>
            <a:pPr algn="ctr">
              <a:lnSpc>
                <a:spcPts val="3359"/>
              </a:lnSpc>
            </a:pPr>
            <a:r>
              <a:rPr lang="en-US" sz="2400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YOLO_H= 1/2*[</a:t>
            </a:r>
            <a:r>
              <a:rPr lang="en-US" sz="2400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YOLO지수+Scaled</a:t>
            </a:r>
            <a:r>
              <a:rPr lang="en-US" sz="2400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{{</a:t>
            </a:r>
            <a:r>
              <a:rPr lang="en-US" sz="2400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숙박이용금액</a:t>
            </a:r>
            <a:r>
              <a:rPr lang="en-US" sz="2400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(원)*</a:t>
            </a:r>
            <a:r>
              <a:rPr lang="en-US" sz="2400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숙박이용금액</a:t>
            </a:r>
            <a:r>
              <a:rPr lang="en-US" sz="2400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(원)/</a:t>
            </a:r>
            <a:r>
              <a:rPr lang="en-US" sz="2400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카드소비금액</a:t>
            </a:r>
            <a:r>
              <a:rPr lang="en-US" sz="2400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천원</a:t>
            </a:r>
            <a:r>
              <a:rPr lang="en-US" sz="2400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)}*10}]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4350" y="9782315"/>
            <a:ext cx="17259300" cy="3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**</a:t>
            </a:r>
            <a:r>
              <a:rPr lang="en-US" sz="2000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엥겔</a:t>
            </a:r>
            <a:r>
              <a:rPr lang="en-US" sz="2000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지수</a:t>
            </a:r>
            <a:r>
              <a:rPr lang="en-US" sz="2000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산출식에</a:t>
            </a:r>
            <a:r>
              <a:rPr lang="en-US" sz="2000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근거</a:t>
            </a:r>
            <a:r>
              <a:rPr lang="en-US" sz="2000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((</a:t>
            </a:r>
            <a:r>
              <a:rPr lang="en-US" sz="2000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식료품비</a:t>
            </a:r>
            <a:r>
              <a:rPr lang="en-US" sz="2000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/</a:t>
            </a:r>
            <a:r>
              <a:rPr lang="en-US" sz="2000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가계지출</a:t>
            </a:r>
            <a:r>
              <a:rPr lang="en-US" sz="2000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)*100)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846218" y="4017557"/>
            <a:ext cx="4737267" cy="3031314"/>
            <a:chOff x="0" y="-47625"/>
            <a:chExt cx="6316356" cy="4041753"/>
          </a:xfrm>
        </p:grpSpPr>
        <p:sp>
          <p:nvSpPr>
            <p:cNvPr id="10" name="TextBox 10"/>
            <p:cNvSpPr txBox="1"/>
            <p:nvPr/>
          </p:nvSpPr>
          <p:spPr>
            <a:xfrm>
              <a:off x="3214719" y="-47625"/>
              <a:ext cx="344209" cy="22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385"/>
                </a:lnSpc>
                <a:spcBef>
                  <a:spcPct val="0"/>
                </a:spcBef>
              </a:pPr>
              <a:r>
                <a:rPr lang="en-US" sz="989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yolo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700287" y="-47625"/>
              <a:ext cx="559007" cy="22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385"/>
                </a:lnSpc>
                <a:spcBef>
                  <a:spcPct val="0"/>
                </a:spcBef>
              </a:pPr>
              <a:r>
                <a:rPr lang="en-US" sz="989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yolo_H</a:t>
              </a:r>
            </a:p>
          </p:txBody>
        </p:sp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>
              <a:off x="3158176" y="85732"/>
              <a:ext cx="513839" cy="28272"/>
              <a:chOff x="9605951" y="-919346"/>
              <a:chExt cx="2769890" cy="1524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9605951" y="-919346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12223441" y="-919346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5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5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</p:grp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1376189" y="256279"/>
              <a:ext cx="4749905" cy="3242270"/>
              <a:chOff x="0" y="0"/>
              <a:chExt cx="25604765" cy="1747773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-6350" y="0"/>
                <a:ext cx="25617464" cy="17477732"/>
              </a:xfrm>
              <a:custGeom>
                <a:avLst/>
                <a:gdLst/>
                <a:ahLst/>
                <a:cxnLst/>
                <a:rect l="l" t="t" r="r" b="b"/>
                <a:pathLst>
                  <a:path w="25617464" h="17477732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17477732"/>
                    </a:lnTo>
                    <a:lnTo>
                      <a:pt x="0" y="17477732"/>
                    </a:lnTo>
                    <a:close/>
                    <a:moveTo>
                      <a:pt x="5120953" y="0"/>
                    </a:moveTo>
                    <a:lnTo>
                      <a:pt x="5133653" y="0"/>
                    </a:lnTo>
                    <a:lnTo>
                      <a:pt x="5133653" y="17477732"/>
                    </a:lnTo>
                    <a:lnTo>
                      <a:pt x="5120953" y="17477732"/>
                    </a:lnTo>
                    <a:close/>
                    <a:moveTo>
                      <a:pt x="10241906" y="0"/>
                    </a:moveTo>
                    <a:lnTo>
                      <a:pt x="10254606" y="0"/>
                    </a:lnTo>
                    <a:lnTo>
                      <a:pt x="10254606" y="17477732"/>
                    </a:lnTo>
                    <a:lnTo>
                      <a:pt x="10241906" y="17477732"/>
                    </a:lnTo>
                    <a:close/>
                    <a:moveTo>
                      <a:pt x="15362859" y="0"/>
                    </a:moveTo>
                    <a:lnTo>
                      <a:pt x="15375559" y="0"/>
                    </a:lnTo>
                    <a:lnTo>
                      <a:pt x="15375559" y="17477732"/>
                    </a:lnTo>
                    <a:lnTo>
                      <a:pt x="15362859" y="17477732"/>
                    </a:lnTo>
                    <a:close/>
                    <a:moveTo>
                      <a:pt x="20483812" y="0"/>
                    </a:moveTo>
                    <a:lnTo>
                      <a:pt x="20496512" y="0"/>
                    </a:lnTo>
                    <a:lnTo>
                      <a:pt x="20496512" y="17477732"/>
                    </a:lnTo>
                    <a:lnTo>
                      <a:pt x="20483812" y="17477732"/>
                    </a:lnTo>
                    <a:close/>
                    <a:moveTo>
                      <a:pt x="25604764" y="0"/>
                    </a:moveTo>
                    <a:lnTo>
                      <a:pt x="25617464" y="0"/>
                    </a:lnTo>
                    <a:lnTo>
                      <a:pt x="25617464" y="17477732"/>
                    </a:lnTo>
                    <a:lnTo>
                      <a:pt x="25604764" y="17477732"/>
                    </a:lnTo>
                    <a:close/>
                  </a:path>
                </a:pathLst>
              </a:custGeom>
              <a:solidFill>
                <a:srgbClr val="000D64">
                  <a:alpha val="24706"/>
                </a:srgbClr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1235816" y="3534685"/>
              <a:ext cx="280747" cy="4594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385"/>
                </a:lnSpc>
                <a:spcBef>
                  <a:spcPct val="0"/>
                </a:spcBef>
              </a:pPr>
              <a:r>
                <a:rPr lang="en-US" sz="989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0%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185797" y="3534685"/>
              <a:ext cx="280747" cy="4594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385"/>
                </a:lnSpc>
                <a:spcBef>
                  <a:spcPct val="0"/>
                </a:spcBef>
              </a:pPr>
              <a:r>
                <a:rPr lang="en-US" sz="989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5%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3085889" y="3534685"/>
              <a:ext cx="380524" cy="4594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385"/>
                </a:lnSpc>
                <a:spcBef>
                  <a:spcPct val="0"/>
                </a:spcBef>
              </a:pPr>
              <a:r>
                <a:rPr lang="en-US" sz="989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10%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4035871" y="3534685"/>
              <a:ext cx="380524" cy="4594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385"/>
                </a:lnSpc>
                <a:spcBef>
                  <a:spcPct val="0"/>
                </a:spcBef>
              </a:pPr>
              <a:r>
                <a:rPr lang="en-US" sz="989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15%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4985851" y="3534685"/>
              <a:ext cx="380524" cy="4594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385"/>
                </a:lnSpc>
                <a:spcBef>
                  <a:spcPct val="0"/>
                </a:spcBef>
              </a:pPr>
              <a:r>
                <a:rPr lang="en-US" sz="989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20%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5935832" y="3534685"/>
              <a:ext cx="380524" cy="4594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385"/>
                </a:lnSpc>
                <a:spcBef>
                  <a:spcPct val="0"/>
                </a:spcBef>
              </a:pPr>
              <a:r>
                <a:rPr lang="en-US" sz="989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25%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913836" y="408696"/>
              <a:ext cx="378592" cy="22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1385"/>
                </a:lnSpc>
                <a:spcBef>
                  <a:spcPct val="0"/>
                </a:spcBef>
              </a:pPr>
              <a:r>
                <a:rPr lang="en-US" sz="989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싱글 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1069309"/>
              <a:ext cx="1292428" cy="22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1385"/>
                </a:lnSpc>
                <a:spcBef>
                  <a:spcPct val="0"/>
                </a:spcBef>
              </a:pPr>
              <a:r>
                <a:rPr lang="en-US" sz="989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신혼/어린이자녀 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407360" y="1729921"/>
              <a:ext cx="885068" cy="22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1385"/>
                </a:lnSpc>
                <a:spcBef>
                  <a:spcPct val="0"/>
                </a:spcBef>
              </a:pPr>
              <a:r>
                <a:rPr lang="en-US" sz="989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청소년자녀 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576179" y="2390534"/>
              <a:ext cx="716249" cy="22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1385"/>
                </a:lnSpc>
                <a:spcBef>
                  <a:spcPct val="0"/>
                </a:spcBef>
              </a:pPr>
              <a:r>
                <a:rPr lang="en-US" sz="989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성인자녀 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913836" y="3051146"/>
              <a:ext cx="378592" cy="22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1385"/>
                </a:lnSpc>
                <a:spcBef>
                  <a:spcPct val="0"/>
                </a:spcBef>
              </a:pPr>
              <a:r>
                <a:rPr lang="en-US" sz="989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실버 </a:t>
              </a:r>
            </a:p>
          </p:txBody>
        </p:sp>
        <p:grpSp>
          <p:nvGrpSpPr>
            <p:cNvPr id="28" name="Group 28"/>
            <p:cNvGrpSpPr>
              <a:grpSpLocks noChangeAspect="1"/>
            </p:cNvGrpSpPr>
            <p:nvPr/>
          </p:nvGrpSpPr>
          <p:grpSpPr>
            <a:xfrm>
              <a:off x="1376189" y="256279"/>
              <a:ext cx="4599086" cy="3242270"/>
              <a:chOff x="0" y="0"/>
              <a:chExt cx="24791762" cy="17477732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24791763" cy="1603990"/>
              </a:xfrm>
              <a:custGeom>
                <a:avLst/>
                <a:gdLst/>
                <a:ahLst/>
                <a:cxnLst/>
                <a:rect l="l" t="t" r="r" b="b"/>
                <a:pathLst>
                  <a:path w="24791763" h="1603990">
                    <a:moveTo>
                      <a:pt x="0" y="0"/>
                    </a:moveTo>
                    <a:lnTo>
                      <a:pt x="24663443" y="0"/>
                    </a:lnTo>
                    <a:cubicBezTo>
                      <a:pt x="24697475" y="0"/>
                      <a:pt x="24730114" y="13519"/>
                      <a:pt x="24754179" y="37584"/>
                    </a:cubicBezTo>
                    <a:cubicBezTo>
                      <a:pt x="24778244" y="61648"/>
                      <a:pt x="24791763" y="94287"/>
                      <a:pt x="24791763" y="128319"/>
                    </a:cubicBezTo>
                    <a:lnTo>
                      <a:pt x="24791763" y="1475671"/>
                    </a:lnTo>
                    <a:cubicBezTo>
                      <a:pt x="24791763" y="1509703"/>
                      <a:pt x="24778244" y="1542342"/>
                      <a:pt x="24754179" y="1566406"/>
                    </a:cubicBezTo>
                    <a:cubicBezTo>
                      <a:pt x="24730114" y="1590471"/>
                      <a:pt x="24697475" y="1603990"/>
                      <a:pt x="24663443" y="1603990"/>
                    </a:cubicBezTo>
                    <a:lnTo>
                      <a:pt x="0" y="1603990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0" y="3561088"/>
                <a:ext cx="22231286" cy="1603990"/>
              </a:xfrm>
              <a:custGeom>
                <a:avLst/>
                <a:gdLst/>
                <a:ahLst/>
                <a:cxnLst/>
                <a:rect l="l" t="t" r="r" b="b"/>
                <a:pathLst>
                  <a:path w="22231286" h="1603990">
                    <a:moveTo>
                      <a:pt x="0" y="0"/>
                    </a:moveTo>
                    <a:lnTo>
                      <a:pt x="22102967" y="0"/>
                    </a:lnTo>
                    <a:cubicBezTo>
                      <a:pt x="22173836" y="0"/>
                      <a:pt x="22231286" y="57450"/>
                      <a:pt x="22231286" y="128319"/>
                    </a:cubicBezTo>
                    <a:lnTo>
                      <a:pt x="22231286" y="1475671"/>
                    </a:lnTo>
                    <a:cubicBezTo>
                      <a:pt x="22231286" y="1509703"/>
                      <a:pt x="22217768" y="1542342"/>
                      <a:pt x="22193703" y="1566406"/>
                    </a:cubicBezTo>
                    <a:cubicBezTo>
                      <a:pt x="22169637" y="1590471"/>
                      <a:pt x="22136999" y="1603990"/>
                      <a:pt x="22102967" y="1603990"/>
                    </a:cubicBezTo>
                    <a:lnTo>
                      <a:pt x="0" y="1603990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0" y="7122175"/>
                <a:ext cx="24177248" cy="1603990"/>
              </a:xfrm>
              <a:custGeom>
                <a:avLst/>
                <a:gdLst/>
                <a:ahLst/>
                <a:cxnLst/>
                <a:rect l="l" t="t" r="r" b="b"/>
                <a:pathLst>
                  <a:path w="24177248" h="1603990">
                    <a:moveTo>
                      <a:pt x="0" y="0"/>
                    </a:moveTo>
                    <a:lnTo>
                      <a:pt x="24048929" y="0"/>
                    </a:lnTo>
                    <a:cubicBezTo>
                      <a:pt x="24082961" y="0"/>
                      <a:pt x="24115599" y="13520"/>
                      <a:pt x="24139665" y="37584"/>
                    </a:cubicBezTo>
                    <a:cubicBezTo>
                      <a:pt x="24163730" y="61649"/>
                      <a:pt x="24177248" y="94288"/>
                      <a:pt x="24177248" y="128320"/>
                    </a:cubicBezTo>
                    <a:lnTo>
                      <a:pt x="24177248" y="1475672"/>
                    </a:lnTo>
                    <a:cubicBezTo>
                      <a:pt x="24177248" y="1509704"/>
                      <a:pt x="24163730" y="1542343"/>
                      <a:pt x="24139665" y="1566407"/>
                    </a:cubicBezTo>
                    <a:cubicBezTo>
                      <a:pt x="24115599" y="1590471"/>
                      <a:pt x="24082961" y="1603991"/>
                      <a:pt x="24048929" y="1603991"/>
                    </a:cubicBezTo>
                    <a:lnTo>
                      <a:pt x="0" y="1603991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10683263"/>
                <a:ext cx="20592580" cy="1603990"/>
              </a:xfrm>
              <a:custGeom>
                <a:avLst/>
                <a:gdLst/>
                <a:ahLst/>
                <a:cxnLst/>
                <a:rect l="l" t="t" r="r" b="b"/>
                <a:pathLst>
                  <a:path w="20592580" h="1603990">
                    <a:moveTo>
                      <a:pt x="0" y="0"/>
                    </a:moveTo>
                    <a:lnTo>
                      <a:pt x="20464263" y="0"/>
                    </a:lnTo>
                    <a:cubicBezTo>
                      <a:pt x="20535131" y="1"/>
                      <a:pt x="20592580" y="57451"/>
                      <a:pt x="20592580" y="128320"/>
                    </a:cubicBezTo>
                    <a:lnTo>
                      <a:pt x="20592580" y="1475672"/>
                    </a:lnTo>
                    <a:cubicBezTo>
                      <a:pt x="20592580" y="1546540"/>
                      <a:pt x="20535131" y="1603990"/>
                      <a:pt x="20464263" y="1603991"/>
                    </a:cubicBezTo>
                    <a:lnTo>
                      <a:pt x="0" y="1603991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0" y="14244352"/>
                <a:ext cx="10655659" cy="1603989"/>
              </a:xfrm>
              <a:custGeom>
                <a:avLst/>
                <a:gdLst/>
                <a:ahLst/>
                <a:cxnLst/>
                <a:rect l="l" t="t" r="r" b="b"/>
                <a:pathLst>
                  <a:path w="10655659" h="1603989">
                    <a:moveTo>
                      <a:pt x="0" y="0"/>
                    </a:moveTo>
                    <a:lnTo>
                      <a:pt x="10527340" y="0"/>
                    </a:lnTo>
                    <a:cubicBezTo>
                      <a:pt x="10561372" y="0"/>
                      <a:pt x="10594011" y="13519"/>
                      <a:pt x="10618075" y="37584"/>
                    </a:cubicBezTo>
                    <a:cubicBezTo>
                      <a:pt x="10642140" y="61649"/>
                      <a:pt x="10655659" y="94288"/>
                      <a:pt x="10655659" y="128320"/>
                    </a:cubicBezTo>
                    <a:lnTo>
                      <a:pt x="10655659" y="1475670"/>
                    </a:lnTo>
                    <a:cubicBezTo>
                      <a:pt x="10655659" y="1509702"/>
                      <a:pt x="10642140" y="1542340"/>
                      <a:pt x="10618075" y="1566405"/>
                    </a:cubicBezTo>
                    <a:cubicBezTo>
                      <a:pt x="10594011" y="1590471"/>
                      <a:pt x="10561372" y="1603989"/>
                      <a:pt x="10527340" y="1603989"/>
                    </a:cubicBezTo>
                    <a:lnTo>
                      <a:pt x="0" y="1603989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0" y="1629390"/>
                <a:ext cx="23972200" cy="1603990"/>
              </a:xfrm>
              <a:custGeom>
                <a:avLst/>
                <a:gdLst/>
                <a:ahLst/>
                <a:cxnLst/>
                <a:rect l="l" t="t" r="r" b="b"/>
                <a:pathLst>
                  <a:path w="23972200" h="1603990">
                    <a:moveTo>
                      <a:pt x="0" y="0"/>
                    </a:moveTo>
                    <a:lnTo>
                      <a:pt x="23843881" y="0"/>
                    </a:lnTo>
                    <a:cubicBezTo>
                      <a:pt x="23914750" y="0"/>
                      <a:pt x="23972200" y="57451"/>
                      <a:pt x="23972200" y="128319"/>
                    </a:cubicBezTo>
                    <a:lnTo>
                      <a:pt x="23972200" y="1475671"/>
                    </a:lnTo>
                    <a:cubicBezTo>
                      <a:pt x="23972200" y="1546540"/>
                      <a:pt x="23914750" y="1603990"/>
                      <a:pt x="23843881" y="1603990"/>
                    </a:cubicBezTo>
                    <a:lnTo>
                      <a:pt x="0" y="1603990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5190478"/>
                <a:ext cx="21616595" cy="1603990"/>
              </a:xfrm>
              <a:custGeom>
                <a:avLst/>
                <a:gdLst/>
                <a:ahLst/>
                <a:cxnLst/>
                <a:rect l="l" t="t" r="r" b="b"/>
                <a:pathLst>
                  <a:path w="21616595" h="1603990">
                    <a:moveTo>
                      <a:pt x="0" y="0"/>
                    </a:moveTo>
                    <a:lnTo>
                      <a:pt x="21488278" y="0"/>
                    </a:lnTo>
                    <a:cubicBezTo>
                      <a:pt x="21559146" y="1"/>
                      <a:pt x="21616595" y="57451"/>
                      <a:pt x="21616595" y="128319"/>
                    </a:cubicBezTo>
                    <a:lnTo>
                      <a:pt x="21616595" y="1475671"/>
                    </a:lnTo>
                    <a:cubicBezTo>
                      <a:pt x="21616595" y="1546539"/>
                      <a:pt x="21559146" y="1603989"/>
                      <a:pt x="21488278" y="1603990"/>
                    </a:cubicBezTo>
                    <a:lnTo>
                      <a:pt x="0" y="1603990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0" y="8751566"/>
                <a:ext cx="20591639" cy="1603990"/>
              </a:xfrm>
              <a:custGeom>
                <a:avLst/>
                <a:gdLst/>
                <a:ahLst/>
                <a:cxnLst/>
                <a:rect l="l" t="t" r="r" b="b"/>
                <a:pathLst>
                  <a:path w="20591639" h="1603990">
                    <a:moveTo>
                      <a:pt x="0" y="0"/>
                    </a:moveTo>
                    <a:lnTo>
                      <a:pt x="20463320" y="0"/>
                    </a:lnTo>
                    <a:cubicBezTo>
                      <a:pt x="20497352" y="0"/>
                      <a:pt x="20529990" y="13519"/>
                      <a:pt x="20554055" y="37584"/>
                    </a:cubicBezTo>
                    <a:cubicBezTo>
                      <a:pt x="20578121" y="61648"/>
                      <a:pt x="20591639" y="94287"/>
                      <a:pt x="20591639" y="128319"/>
                    </a:cubicBezTo>
                    <a:lnTo>
                      <a:pt x="20591639" y="1475671"/>
                    </a:lnTo>
                    <a:cubicBezTo>
                      <a:pt x="20591639" y="1509703"/>
                      <a:pt x="20578121" y="1542342"/>
                      <a:pt x="20554055" y="1566407"/>
                    </a:cubicBezTo>
                    <a:cubicBezTo>
                      <a:pt x="20529990" y="1590471"/>
                      <a:pt x="20497352" y="1603990"/>
                      <a:pt x="20463320" y="1603990"/>
                    </a:cubicBezTo>
                    <a:lnTo>
                      <a:pt x="0" y="1603990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12312654"/>
                <a:ext cx="19670525" cy="1603990"/>
              </a:xfrm>
              <a:custGeom>
                <a:avLst/>
                <a:gdLst/>
                <a:ahLst/>
                <a:cxnLst/>
                <a:rect l="l" t="t" r="r" b="b"/>
                <a:pathLst>
                  <a:path w="19670525" h="1603990">
                    <a:moveTo>
                      <a:pt x="0" y="0"/>
                    </a:moveTo>
                    <a:lnTo>
                      <a:pt x="19542206" y="0"/>
                    </a:lnTo>
                    <a:cubicBezTo>
                      <a:pt x="19576238" y="0"/>
                      <a:pt x="19608876" y="13519"/>
                      <a:pt x="19632941" y="37584"/>
                    </a:cubicBezTo>
                    <a:cubicBezTo>
                      <a:pt x="19657006" y="61648"/>
                      <a:pt x="19670525" y="94287"/>
                      <a:pt x="19670525" y="128319"/>
                    </a:cubicBezTo>
                    <a:lnTo>
                      <a:pt x="19670525" y="1475670"/>
                    </a:lnTo>
                    <a:cubicBezTo>
                      <a:pt x="19670525" y="1509702"/>
                      <a:pt x="19657006" y="1542341"/>
                      <a:pt x="19632941" y="1566406"/>
                    </a:cubicBezTo>
                    <a:cubicBezTo>
                      <a:pt x="19608876" y="1590471"/>
                      <a:pt x="19576238" y="1603990"/>
                      <a:pt x="19542206" y="1603990"/>
                    </a:cubicBezTo>
                    <a:lnTo>
                      <a:pt x="0" y="1603990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0" y="15873741"/>
                <a:ext cx="16598238" cy="1603990"/>
              </a:xfrm>
              <a:custGeom>
                <a:avLst/>
                <a:gdLst/>
                <a:ahLst/>
                <a:cxnLst/>
                <a:rect l="l" t="t" r="r" b="b"/>
                <a:pathLst>
                  <a:path w="16598238" h="1603990">
                    <a:moveTo>
                      <a:pt x="0" y="0"/>
                    </a:moveTo>
                    <a:lnTo>
                      <a:pt x="16469919" y="0"/>
                    </a:lnTo>
                    <a:cubicBezTo>
                      <a:pt x="16503951" y="0"/>
                      <a:pt x="16536589" y="13519"/>
                      <a:pt x="16560654" y="37584"/>
                    </a:cubicBezTo>
                    <a:cubicBezTo>
                      <a:pt x="16584719" y="61649"/>
                      <a:pt x="16598238" y="94287"/>
                      <a:pt x="16598238" y="128319"/>
                    </a:cubicBezTo>
                    <a:lnTo>
                      <a:pt x="16598238" y="1475671"/>
                    </a:lnTo>
                    <a:cubicBezTo>
                      <a:pt x="16598238" y="1509703"/>
                      <a:pt x="16584719" y="1542342"/>
                      <a:pt x="16560654" y="1566407"/>
                    </a:cubicBezTo>
                    <a:cubicBezTo>
                      <a:pt x="16536589" y="1590472"/>
                      <a:pt x="16503951" y="1603991"/>
                      <a:pt x="16469919" y="1603991"/>
                    </a:cubicBezTo>
                    <a:lnTo>
                      <a:pt x="0" y="1603991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</p:grpSp>
      </p:grpSp>
      <p:sp>
        <p:nvSpPr>
          <p:cNvPr id="39" name="TextBox 39"/>
          <p:cNvSpPr txBox="1"/>
          <p:nvPr/>
        </p:nvSpPr>
        <p:spPr>
          <a:xfrm>
            <a:off x="812469" y="664519"/>
            <a:ext cx="15783528" cy="135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00"/>
              </a:lnSpc>
            </a:pPr>
            <a:r>
              <a:rPr lang="en-US" sz="6000" b="1" spc="-240" dirty="0" err="1">
                <a:solidFill>
                  <a:srgbClr val="2F5597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소비</a:t>
            </a:r>
            <a:r>
              <a:rPr lang="en-US" sz="6000" b="1" spc="-240" dirty="0">
                <a:solidFill>
                  <a:srgbClr val="2F5597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</a:t>
            </a:r>
            <a:r>
              <a:rPr lang="en-US" sz="6000" b="1" spc="-240" dirty="0" err="1">
                <a:solidFill>
                  <a:srgbClr val="2F5597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페르소나</a:t>
            </a:r>
            <a:endParaRPr lang="en-US" sz="6000" b="1" spc="-240" dirty="0">
              <a:solidFill>
                <a:srgbClr val="2F5597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pPr marL="0" lvl="0" indent="0" algn="l">
              <a:lnSpc>
                <a:spcPts val="3680"/>
              </a:lnSpc>
            </a:pPr>
            <a:r>
              <a:rPr lang="en-US" sz="3200" b="1" spc="-128" dirty="0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YOLO </a:t>
            </a:r>
            <a:r>
              <a:rPr lang="en-US" sz="3200" b="1" spc="-128" dirty="0" err="1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지수</a:t>
            </a:r>
            <a:r>
              <a:rPr lang="en-US" sz="3200" b="1" spc="-128" dirty="0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, </a:t>
            </a:r>
            <a:r>
              <a:rPr lang="en-US" sz="3200" b="1" spc="-128" dirty="0">
                <a:solidFill>
                  <a:srgbClr val="5898FF"/>
                </a:solidFill>
                <a:latin typeface="NanumGothic" pitchFamily="2" charset="-127"/>
                <a:ea typeface="NanumGothic" pitchFamily="2" charset="-127"/>
              </a:rPr>
              <a:t>YOLO_H </a:t>
            </a:r>
            <a:r>
              <a:rPr lang="en-US" sz="3200" b="1" spc="-128" dirty="0" err="1">
                <a:solidFill>
                  <a:srgbClr val="5898FF"/>
                </a:solidFill>
                <a:latin typeface="NanumGothic" pitchFamily="2" charset="-127"/>
                <a:ea typeface="NanumGothic" pitchFamily="2" charset="-127"/>
              </a:rPr>
              <a:t>지수</a:t>
            </a:r>
            <a:r>
              <a:rPr lang="en-US" sz="3200" b="1" spc="-128" dirty="0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 | KEYWORD=</a:t>
            </a:r>
            <a:r>
              <a:rPr lang="en-US" sz="3200" b="1" spc="-128" dirty="0" err="1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여행</a:t>
            </a:r>
            <a:r>
              <a:rPr lang="en-US" sz="3200" b="1" spc="-128" dirty="0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, </a:t>
            </a:r>
            <a:r>
              <a:rPr lang="en-US" sz="3200" b="1" spc="-128" dirty="0" err="1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숙박</a:t>
            </a:r>
            <a:r>
              <a:rPr lang="en-US" sz="3200" b="1" spc="-128" dirty="0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, </a:t>
            </a:r>
            <a:r>
              <a:rPr lang="en-US" sz="3200" b="1" spc="-128" dirty="0" err="1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카드소비</a:t>
            </a:r>
            <a:r>
              <a:rPr lang="en-US" sz="3200" b="1" spc="-128" dirty="0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, </a:t>
            </a:r>
            <a:r>
              <a:rPr lang="en-US" sz="3200" b="1" spc="-128" dirty="0" err="1">
                <a:solidFill>
                  <a:srgbClr val="5898FF"/>
                </a:solidFill>
                <a:latin typeface="NanumGothic" pitchFamily="2" charset="-127"/>
                <a:ea typeface="NanumGothic" pitchFamily="2" charset="-127"/>
              </a:rPr>
              <a:t>호캉스</a:t>
            </a:r>
            <a:endParaRPr lang="en-US" sz="3200" b="1" spc="-128" dirty="0">
              <a:solidFill>
                <a:srgbClr val="5898FF"/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40" name="AutoShape 40"/>
          <p:cNvSpPr/>
          <p:nvPr/>
        </p:nvSpPr>
        <p:spPr>
          <a:xfrm>
            <a:off x="1669595" y="8162297"/>
            <a:ext cx="3175576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1" name="Group 41"/>
          <p:cNvGrpSpPr/>
          <p:nvPr/>
        </p:nvGrpSpPr>
        <p:grpSpPr>
          <a:xfrm>
            <a:off x="1392415" y="4206052"/>
            <a:ext cx="4112758" cy="2902305"/>
            <a:chOff x="0" y="0"/>
            <a:chExt cx="5483677" cy="3869740"/>
          </a:xfrm>
        </p:grpSpPr>
        <p:sp>
          <p:nvSpPr>
            <p:cNvPr id="42" name="TextBox 42"/>
            <p:cNvSpPr txBox="1"/>
            <p:nvPr/>
          </p:nvSpPr>
          <p:spPr>
            <a:xfrm>
              <a:off x="3583978" y="633928"/>
              <a:ext cx="776425" cy="675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76"/>
                </a:lnSpc>
                <a:spcBef>
                  <a:spcPct val="0"/>
                </a:spcBef>
              </a:pPr>
              <a:r>
                <a:rPr lang="en-US" sz="1412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싱글</a:t>
              </a:r>
            </a:p>
            <a:p>
              <a:pPr marL="0" lvl="0" indent="0" algn="ctr">
                <a:lnSpc>
                  <a:spcPts val="1976"/>
                </a:lnSpc>
                <a:spcBef>
                  <a:spcPct val="0"/>
                </a:spcBef>
              </a:pPr>
              <a:r>
                <a:rPr lang="en-US" sz="1412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29.1%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3116182"/>
              <a:ext cx="1204885" cy="675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76"/>
                </a:lnSpc>
                <a:spcBef>
                  <a:spcPct val="0"/>
                </a:spcBef>
              </a:pPr>
              <a:r>
                <a:rPr lang="en-US" sz="1412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청소년자녀</a:t>
              </a:r>
            </a:p>
            <a:p>
              <a:pPr marL="0" lvl="0" indent="0" algn="ctr">
                <a:lnSpc>
                  <a:spcPts val="1976"/>
                </a:lnSpc>
                <a:spcBef>
                  <a:spcPct val="0"/>
                </a:spcBef>
              </a:pPr>
              <a:r>
                <a:rPr lang="en-US" sz="1412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27.2%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3697353" y="3194589"/>
              <a:ext cx="1786324" cy="675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76"/>
                </a:lnSpc>
                <a:spcBef>
                  <a:spcPct val="0"/>
                </a:spcBef>
              </a:pPr>
              <a:r>
                <a:rPr lang="en-US" sz="1412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신혼/어린이자녀</a:t>
              </a:r>
            </a:p>
            <a:p>
              <a:pPr marL="0" lvl="0" indent="0" algn="ctr">
                <a:lnSpc>
                  <a:spcPts val="1976"/>
                </a:lnSpc>
                <a:spcBef>
                  <a:spcPct val="0"/>
                </a:spcBef>
              </a:pPr>
              <a:r>
                <a:rPr lang="en-US" sz="1412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19.4%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4672" y="700057"/>
              <a:ext cx="963924" cy="675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76"/>
                </a:lnSpc>
                <a:spcBef>
                  <a:spcPct val="0"/>
                </a:spcBef>
              </a:pPr>
              <a:r>
                <a:rPr lang="en-US" sz="1412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성인자녀</a:t>
              </a:r>
            </a:p>
            <a:p>
              <a:pPr marL="0" lvl="0" indent="0" algn="ctr">
                <a:lnSpc>
                  <a:spcPts val="1976"/>
                </a:lnSpc>
                <a:spcBef>
                  <a:spcPct val="0"/>
                </a:spcBef>
              </a:pPr>
              <a:r>
                <a:rPr lang="en-US" sz="1412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17.9%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1810807" y="-57150"/>
              <a:ext cx="633981" cy="675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76"/>
                </a:lnSpc>
                <a:spcBef>
                  <a:spcPct val="0"/>
                </a:spcBef>
              </a:pPr>
              <a:r>
                <a:rPr lang="en-US" sz="1412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실버</a:t>
              </a:r>
            </a:p>
            <a:p>
              <a:pPr marL="0" lvl="0" indent="0" algn="ctr">
                <a:lnSpc>
                  <a:spcPts val="1976"/>
                </a:lnSpc>
                <a:spcBef>
                  <a:spcPct val="0"/>
                </a:spcBef>
              </a:pPr>
              <a:r>
                <a:rPr lang="en-US" sz="1412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6.3%</a:t>
              </a:r>
            </a:p>
          </p:txBody>
        </p:sp>
        <p:grpSp>
          <p:nvGrpSpPr>
            <p:cNvPr id="47" name="Group 47"/>
            <p:cNvGrpSpPr>
              <a:grpSpLocks noChangeAspect="1"/>
            </p:cNvGrpSpPr>
            <p:nvPr/>
          </p:nvGrpSpPr>
          <p:grpSpPr>
            <a:xfrm>
              <a:off x="1132778" y="774668"/>
              <a:ext cx="2723819" cy="2723819"/>
              <a:chOff x="0" y="0"/>
              <a:chExt cx="2540000" cy="25400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1270000" y="0"/>
                <a:ext cx="1333158" cy="1656748"/>
              </a:xfrm>
              <a:custGeom>
                <a:avLst/>
                <a:gdLst/>
                <a:ahLst/>
                <a:cxnLst/>
                <a:rect l="l" t="t" r="r" b="b"/>
                <a:pathLst>
                  <a:path w="1333158" h="1656748">
                    <a:moveTo>
                      <a:pt x="0" y="0"/>
                    </a:moveTo>
                    <a:lnTo>
                      <a:pt x="0" y="0"/>
                    </a:lnTo>
                    <a:cubicBezTo>
                      <a:pt x="405477" y="0"/>
                      <a:pt x="786581" y="193616"/>
                      <a:pt x="1025688" y="521091"/>
                    </a:cubicBezTo>
                    <a:cubicBezTo>
                      <a:pt x="1264794" y="848566"/>
                      <a:pt x="1333158" y="1270529"/>
                      <a:pt x="1209680" y="1656748"/>
                    </a:cubicBezTo>
                    <a:lnTo>
                      <a:pt x="604840" y="1463374"/>
                    </a:lnTo>
                    <a:cubicBezTo>
                      <a:pt x="666579" y="1270265"/>
                      <a:pt x="632397" y="1059283"/>
                      <a:pt x="512844" y="895545"/>
                    </a:cubicBezTo>
                    <a:cubicBezTo>
                      <a:pt x="393290" y="731808"/>
                      <a:pt x="202739" y="635000"/>
                      <a:pt x="0" y="635000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49" name="Freeform 49"/>
              <p:cNvSpPr/>
              <p:nvPr/>
            </p:nvSpPr>
            <p:spPr>
              <a:xfrm>
                <a:off x="1296153" y="1432903"/>
                <a:ext cx="1201345" cy="1106019"/>
              </a:xfrm>
              <a:custGeom>
                <a:avLst/>
                <a:gdLst/>
                <a:ahLst/>
                <a:cxnLst/>
                <a:rect l="l" t="t" r="r" b="b"/>
                <a:pathLst>
                  <a:path w="1201345" h="1106019">
                    <a:moveTo>
                      <a:pt x="1201345" y="162903"/>
                    </a:moveTo>
                    <a:cubicBezTo>
                      <a:pt x="1058572" y="700810"/>
                      <a:pt x="582213" y="1083098"/>
                      <a:pt x="26153" y="1106019"/>
                    </a:cubicBezTo>
                    <a:lnTo>
                      <a:pt x="0" y="471558"/>
                    </a:lnTo>
                    <a:cubicBezTo>
                      <a:pt x="278030" y="460098"/>
                      <a:pt x="516209" y="268954"/>
                      <a:pt x="587596" y="0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50" name="Freeform 50"/>
              <p:cNvSpPr/>
              <p:nvPr/>
            </p:nvSpPr>
            <p:spPr>
              <a:xfrm>
                <a:off x="-31159" y="1144800"/>
                <a:ext cx="1416820" cy="1424423"/>
              </a:xfrm>
              <a:custGeom>
                <a:avLst/>
                <a:gdLst/>
                <a:ahLst/>
                <a:cxnLst/>
                <a:rect l="l" t="t" r="r" b="b"/>
                <a:pathLst>
                  <a:path w="1416820" h="1424423">
                    <a:moveTo>
                      <a:pt x="1416819" y="1389922"/>
                    </a:moveTo>
                    <a:cubicBezTo>
                      <a:pt x="1039567" y="1424422"/>
                      <a:pt x="666609" y="1288710"/>
                      <a:pt x="399751" y="1019831"/>
                    </a:cubicBezTo>
                    <a:cubicBezTo>
                      <a:pt x="132894" y="750952"/>
                      <a:pt x="0" y="376980"/>
                      <a:pt x="37345" y="0"/>
                    </a:cubicBezTo>
                    <a:lnTo>
                      <a:pt x="669252" y="62600"/>
                    </a:lnTo>
                    <a:cubicBezTo>
                      <a:pt x="650579" y="251090"/>
                      <a:pt x="717026" y="438076"/>
                      <a:pt x="850455" y="572516"/>
                    </a:cubicBezTo>
                    <a:cubicBezTo>
                      <a:pt x="983884" y="706955"/>
                      <a:pt x="1170363" y="774811"/>
                      <a:pt x="1358989" y="757561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51" name="Freeform 51"/>
              <p:cNvSpPr/>
              <p:nvPr/>
            </p:nvSpPr>
            <p:spPr>
              <a:xfrm>
                <a:off x="1508" y="75366"/>
                <a:ext cx="1052998" cy="1163694"/>
              </a:xfrm>
              <a:custGeom>
                <a:avLst/>
                <a:gdLst/>
                <a:ahLst/>
                <a:cxnLst/>
                <a:rect l="l" t="t" r="r" b="b"/>
                <a:pathLst>
                  <a:path w="1052998" h="1163694">
                    <a:moveTo>
                      <a:pt x="0" y="1132754"/>
                    </a:moveTo>
                    <a:cubicBezTo>
                      <a:pt x="24977" y="620751"/>
                      <a:pt x="355312" y="173961"/>
                      <a:pt x="837504" y="0"/>
                    </a:cubicBezTo>
                    <a:lnTo>
                      <a:pt x="1052998" y="597317"/>
                    </a:lnTo>
                    <a:cubicBezTo>
                      <a:pt x="811902" y="684297"/>
                      <a:pt x="646735" y="907692"/>
                      <a:pt x="634246" y="1163694"/>
                    </a:cubicBezTo>
                    <a:close/>
                  </a:path>
                </a:pathLst>
              </a:custGeom>
              <a:solidFill>
                <a:srgbClr val="2F5F98"/>
              </a:solidFill>
            </p:spPr>
          </p:sp>
          <p:sp>
            <p:nvSpPr>
              <p:cNvPr id="52" name="Freeform 52"/>
              <p:cNvSpPr/>
              <p:nvPr/>
            </p:nvSpPr>
            <p:spPr>
              <a:xfrm>
                <a:off x="779844" y="0"/>
                <a:ext cx="490092" cy="684200"/>
              </a:xfrm>
              <a:custGeom>
                <a:avLst/>
                <a:gdLst/>
                <a:ahLst/>
                <a:cxnLst/>
                <a:rect l="l" t="t" r="r" b="b"/>
                <a:pathLst>
                  <a:path w="490092" h="684200">
                    <a:moveTo>
                      <a:pt x="0" y="98400"/>
                    </a:moveTo>
                    <a:cubicBezTo>
                      <a:pt x="155212" y="33464"/>
                      <a:pt x="321781" y="17"/>
                      <a:pt x="490029" y="0"/>
                    </a:cubicBezTo>
                    <a:lnTo>
                      <a:pt x="490093" y="635000"/>
                    </a:lnTo>
                    <a:cubicBezTo>
                      <a:pt x="405968" y="635008"/>
                      <a:pt x="322684" y="651732"/>
                      <a:pt x="245078" y="684200"/>
                    </a:cubicBezTo>
                    <a:close/>
                  </a:path>
                </a:pathLst>
              </a:custGeom>
              <a:solidFill>
                <a:srgbClr val="31356E"/>
              </a:solidFill>
            </p:spPr>
          </p:sp>
          <p:sp>
            <p:nvSpPr>
              <p:cNvPr id="53" name="Freeform 53"/>
              <p:cNvSpPr/>
              <p:nvPr/>
            </p:nvSpPr>
            <p:spPr>
              <a:xfrm>
                <a:off x="1270000" y="0"/>
                <a:ext cx="127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635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63" y="635000"/>
                    </a:lnTo>
                    <a:cubicBezTo>
                      <a:pt x="42" y="635000"/>
                      <a:pt x="21" y="635000"/>
                      <a:pt x="0" y="635000"/>
                    </a:cubicBezTo>
                    <a:close/>
                  </a:path>
                </a:pathLst>
              </a:custGeom>
              <a:solidFill>
                <a:srgbClr val="704E85"/>
              </a:solidFill>
            </p:spPr>
          </p:sp>
        </p:grpSp>
      </p:grpSp>
      <p:sp>
        <p:nvSpPr>
          <p:cNvPr id="54" name="TextBox 54"/>
          <p:cNvSpPr txBox="1"/>
          <p:nvPr/>
        </p:nvSpPr>
        <p:spPr>
          <a:xfrm>
            <a:off x="1167648" y="7461158"/>
            <a:ext cx="4165951" cy="413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800" b="1" spc="-112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여행 빈도=/=욜로 지수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-208715" y="8389877"/>
            <a:ext cx="6932196" cy="97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 spc="-72" dirty="0" err="1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가장</a:t>
            </a:r>
            <a:r>
              <a:rPr lang="en-US" sz="1800" b="1" spc="-72" dirty="0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1800" b="1" spc="-72" dirty="0" err="1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여행을</a:t>
            </a:r>
            <a:r>
              <a:rPr lang="en-US" sz="1800" b="1" spc="-72" dirty="0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1800" b="1" spc="-72" dirty="0" err="1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적게</a:t>
            </a:r>
            <a:r>
              <a:rPr lang="en-US" sz="1800" b="1" spc="-72" dirty="0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1800" b="1" spc="-72" dirty="0" err="1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가는</a:t>
            </a:r>
            <a:r>
              <a:rPr lang="en-US" sz="1800" b="1" spc="-72" dirty="0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 </a:t>
            </a:r>
          </a:p>
          <a:p>
            <a:pPr algn="ctr">
              <a:lnSpc>
                <a:spcPts val="2520"/>
              </a:lnSpc>
            </a:pPr>
            <a:r>
              <a:rPr lang="en-US" sz="1800" b="1" spc="-72" dirty="0" err="1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실버가구가</a:t>
            </a:r>
            <a:r>
              <a:rPr lang="en-US" sz="1800" b="1" spc="-72" dirty="0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1800" b="1" spc="-72" dirty="0" err="1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여행경험자</a:t>
            </a:r>
            <a:r>
              <a:rPr lang="en-US" sz="1800" b="1" spc="-72" dirty="0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1800" b="1" spc="-72" dirty="0" err="1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모집단에서</a:t>
            </a:r>
            <a:r>
              <a:rPr lang="ko-KR" altLang="en-US" sz="1800" b="1" spc="-72" dirty="0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는</a:t>
            </a:r>
            <a:endParaRPr lang="en-US" sz="1800" b="1" spc="-72" dirty="0">
              <a:solidFill>
                <a:srgbClr val="000D64"/>
              </a:solidFill>
              <a:latin typeface="NanumGothic" pitchFamily="2" charset="-127"/>
              <a:ea typeface="NanumGothic" pitchFamily="2" charset="-127"/>
            </a:endParaRPr>
          </a:p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ko-KR" altLang="en-US" b="1" spc="-72" dirty="0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제일</a:t>
            </a:r>
            <a:r>
              <a:rPr lang="en-US" sz="1800" b="1" spc="-72" dirty="0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  </a:t>
            </a:r>
            <a:r>
              <a:rPr lang="en-US" sz="1800" b="1" spc="-72" dirty="0" err="1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높은</a:t>
            </a:r>
            <a:r>
              <a:rPr lang="en-US" sz="1800" b="1" spc="-72" dirty="0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1800" b="1" spc="-72" dirty="0" err="1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욜로지수를</a:t>
            </a:r>
            <a:r>
              <a:rPr lang="en-US" sz="1800" b="1" spc="-72" dirty="0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1800" b="1" spc="-72" dirty="0" err="1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보임</a:t>
            </a:r>
            <a:r>
              <a:rPr lang="en-US" sz="1800" b="1" spc="-72" dirty="0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(3.3)</a:t>
            </a:r>
          </a:p>
        </p:txBody>
      </p:sp>
      <p:sp>
        <p:nvSpPr>
          <p:cNvPr id="56" name="AutoShape 56"/>
          <p:cNvSpPr/>
          <p:nvPr/>
        </p:nvSpPr>
        <p:spPr>
          <a:xfrm>
            <a:off x="13389276" y="8130614"/>
            <a:ext cx="3784600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7" name="TextBox 57"/>
          <p:cNvSpPr txBox="1"/>
          <p:nvPr/>
        </p:nvSpPr>
        <p:spPr>
          <a:xfrm>
            <a:off x="12341568" y="7435289"/>
            <a:ext cx="5880015" cy="413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800" b="1" spc="-112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 활용 방안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2341568" y="8271918"/>
            <a:ext cx="5896148" cy="97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 spc="-72" dirty="0" err="1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여행에서</a:t>
            </a:r>
            <a:r>
              <a:rPr lang="en-US" sz="1800" b="1" spc="-72" dirty="0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1800" b="1" spc="-72" dirty="0" err="1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숙박의</a:t>
            </a:r>
            <a:r>
              <a:rPr lang="en-US" sz="1800" b="1" spc="-72" dirty="0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1800" b="1" spc="-72" dirty="0" err="1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중요도</a:t>
            </a:r>
            <a:r>
              <a:rPr lang="en-US" sz="1800" b="1" spc="-72" dirty="0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1800" b="1" spc="-72" dirty="0" err="1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확인</a:t>
            </a:r>
            <a:r>
              <a:rPr lang="en-US" sz="1800" b="1" spc="-72" dirty="0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 : </a:t>
            </a:r>
            <a:r>
              <a:rPr lang="en-US" sz="1800" b="1" spc="-72" dirty="0" err="1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가성비</a:t>
            </a:r>
            <a:r>
              <a:rPr lang="en-US" sz="1800" b="1" spc="-72" dirty="0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 vs </a:t>
            </a:r>
            <a:r>
              <a:rPr lang="en-US" sz="1800" b="1" spc="-72" dirty="0" err="1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플렉스</a:t>
            </a:r>
            <a:endParaRPr lang="en-US" sz="1800" b="1" spc="-72" dirty="0">
              <a:solidFill>
                <a:srgbClr val="000D64"/>
              </a:solidFill>
              <a:latin typeface="NanumGothic" pitchFamily="2" charset="-127"/>
              <a:ea typeface="NanumGothic" pitchFamily="2" charset="-127"/>
            </a:endParaRPr>
          </a:p>
          <a:p>
            <a:pPr algn="ctr">
              <a:lnSpc>
                <a:spcPts val="2520"/>
              </a:lnSpc>
            </a:pPr>
            <a:r>
              <a:rPr lang="en-US" sz="1800" b="1" spc="-72" dirty="0" err="1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여행에</a:t>
            </a:r>
            <a:r>
              <a:rPr lang="en-US" sz="1800" b="1" spc="-72" dirty="0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1800" b="1" spc="-72" dirty="0" err="1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대한</a:t>
            </a:r>
            <a:r>
              <a:rPr lang="en-US" sz="1800" b="1" spc="-72" dirty="0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1800" b="1" spc="-72" dirty="0" err="1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소비</a:t>
            </a:r>
            <a:r>
              <a:rPr lang="en-US" sz="1800" b="1" spc="-72" dirty="0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1800" b="1" spc="-72" dirty="0" err="1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가치관</a:t>
            </a:r>
            <a:r>
              <a:rPr lang="en-US" sz="1800" b="1" spc="-72" dirty="0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1800" b="1" spc="-72" dirty="0" err="1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확인</a:t>
            </a:r>
            <a:r>
              <a:rPr lang="en-US" sz="1800" b="1" spc="-72" dirty="0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 : </a:t>
            </a:r>
            <a:r>
              <a:rPr lang="en-US" sz="1800" b="1" spc="-72" dirty="0" err="1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절약모드</a:t>
            </a:r>
            <a:r>
              <a:rPr lang="en-US" sz="1800" b="1" spc="-72" dirty="0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 ON vs OFF</a:t>
            </a:r>
          </a:p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 b="1" spc="-72" dirty="0" err="1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호캉스족</a:t>
            </a:r>
            <a:r>
              <a:rPr lang="en-US" sz="1800" b="1" spc="-72" dirty="0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1800" b="1" spc="-72" dirty="0" err="1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분류</a:t>
            </a:r>
            <a:r>
              <a:rPr lang="en-US" sz="1800" b="1" spc="-72" dirty="0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, </a:t>
            </a:r>
            <a:r>
              <a:rPr lang="en-US" sz="1800" b="1" spc="-72" dirty="0" err="1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숙박</a:t>
            </a:r>
            <a:r>
              <a:rPr lang="en-US" sz="1800" b="1" spc="-72" dirty="0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1800" b="1" spc="-72" dirty="0" err="1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마케팅</a:t>
            </a:r>
            <a:r>
              <a:rPr lang="en-US" sz="1800" b="1" spc="-72" dirty="0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1800" b="1" spc="-72" dirty="0" err="1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대상</a:t>
            </a:r>
            <a:r>
              <a:rPr lang="en-US" sz="1800" b="1" spc="-72" dirty="0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1800" b="1" spc="-72" dirty="0" err="1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분류</a:t>
            </a:r>
            <a:endParaRPr lang="en-US" sz="1800" b="1" spc="-72" dirty="0">
              <a:solidFill>
                <a:srgbClr val="000D64"/>
              </a:solidFill>
              <a:latin typeface="NanumGothic" pitchFamily="2" charset="-127"/>
              <a:ea typeface="NanumGothic" pitchFamily="2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2469" y="664519"/>
            <a:ext cx="17637773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00"/>
              </a:lnSpc>
            </a:pPr>
            <a:r>
              <a:rPr lang="en-US" sz="6000" b="1" spc="-240" dirty="0" err="1">
                <a:solidFill>
                  <a:srgbClr val="2F5597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소비</a:t>
            </a:r>
            <a:r>
              <a:rPr lang="en-US" sz="6000" b="1" spc="-240" dirty="0">
                <a:solidFill>
                  <a:srgbClr val="2F5597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</a:t>
            </a:r>
            <a:r>
              <a:rPr lang="en-US" sz="6000" b="1" spc="-240" dirty="0" err="1">
                <a:solidFill>
                  <a:srgbClr val="2F5597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페르소나</a:t>
            </a:r>
            <a:endParaRPr lang="en-US" sz="6000" b="1" spc="-240" dirty="0">
              <a:solidFill>
                <a:srgbClr val="2F5597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pPr marL="0" lvl="0" indent="0" algn="l">
              <a:lnSpc>
                <a:spcPts val="3450"/>
              </a:lnSpc>
            </a:pPr>
            <a:r>
              <a:rPr lang="en-US" sz="3200" b="1" spc="-120" dirty="0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LUXURY, </a:t>
            </a:r>
            <a:r>
              <a:rPr lang="en-US" sz="3200" b="1" spc="-120" dirty="0">
                <a:solidFill>
                  <a:srgbClr val="5898FF"/>
                </a:solidFill>
                <a:latin typeface="NanumGothic" pitchFamily="2" charset="-127"/>
                <a:ea typeface="NanumGothic" pitchFamily="2" charset="-127"/>
              </a:rPr>
              <a:t>LUXURY_C </a:t>
            </a:r>
            <a:r>
              <a:rPr lang="en-US" sz="3200" b="1" spc="-120" dirty="0" err="1">
                <a:solidFill>
                  <a:srgbClr val="5898FF"/>
                </a:solidFill>
                <a:latin typeface="NanumGothic" pitchFamily="2" charset="-127"/>
                <a:ea typeface="NanumGothic" pitchFamily="2" charset="-127"/>
              </a:rPr>
              <a:t>지수</a:t>
            </a:r>
            <a:r>
              <a:rPr lang="en-US" sz="3200" b="1" spc="-120" dirty="0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 | KEYWORD=</a:t>
            </a:r>
            <a:r>
              <a:rPr lang="en-US" sz="3200" b="1" spc="-120" dirty="0" err="1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하이엔드,명품,백화점,카드소비</a:t>
            </a:r>
            <a:r>
              <a:rPr lang="en-US" sz="3200" b="1" spc="-120" dirty="0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, </a:t>
            </a:r>
            <a:r>
              <a:rPr lang="en-US" sz="3200" b="1" spc="-120" dirty="0" err="1">
                <a:solidFill>
                  <a:srgbClr val="5898FF"/>
                </a:solidFill>
                <a:latin typeface="NanumGothic" pitchFamily="2" charset="-127"/>
                <a:ea typeface="NanumGothic" pitchFamily="2" charset="-127"/>
              </a:rPr>
              <a:t>관심도</a:t>
            </a:r>
            <a:r>
              <a:rPr lang="en-US" sz="3200" b="1" spc="-120" dirty="0">
                <a:solidFill>
                  <a:srgbClr val="5898FF"/>
                </a:solidFill>
                <a:latin typeface="NanumGothic" pitchFamily="2" charset="-127"/>
                <a:ea typeface="NanumGothic" pitchFamily="2" charset="-127"/>
              </a:rPr>
              <a:t>, </a:t>
            </a:r>
            <a:r>
              <a:rPr lang="en-US" sz="3200" b="1" spc="-120" dirty="0" err="1">
                <a:solidFill>
                  <a:srgbClr val="5898FF"/>
                </a:solidFill>
                <a:latin typeface="NanumGothic" pitchFamily="2" charset="-127"/>
                <a:ea typeface="NanumGothic" pitchFamily="2" charset="-127"/>
              </a:rPr>
              <a:t>구매력</a:t>
            </a:r>
            <a:endParaRPr lang="en-US" sz="3200" b="1" spc="-120" dirty="0">
              <a:solidFill>
                <a:srgbClr val="5898FF"/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5848619" y="1144276"/>
            <a:ext cx="11626912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8154836" y="8418882"/>
            <a:ext cx="3784600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323304" y="8447457"/>
            <a:ext cx="5545832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280423" y="4494322"/>
            <a:ext cx="4059036" cy="3055941"/>
            <a:chOff x="0" y="-47625"/>
            <a:chExt cx="5412048" cy="4074589"/>
          </a:xfrm>
        </p:grpSpPr>
        <p:sp>
          <p:nvSpPr>
            <p:cNvPr id="7" name="TextBox 7"/>
            <p:cNvSpPr txBox="1"/>
            <p:nvPr/>
          </p:nvSpPr>
          <p:spPr>
            <a:xfrm>
              <a:off x="3655740" y="391244"/>
              <a:ext cx="543932" cy="4595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385"/>
                </a:lnSpc>
                <a:spcBef>
                  <a:spcPct val="0"/>
                </a:spcBef>
              </a:pPr>
              <a:r>
                <a:rPr lang="en-US" sz="989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싱글</a:t>
              </a:r>
            </a:p>
            <a:p>
              <a:pPr marL="0" lvl="0" indent="0" algn="ctr">
                <a:lnSpc>
                  <a:spcPts val="1385"/>
                </a:lnSpc>
                <a:spcBef>
                  <a:spcPct val="0"/>
                </a:spcBef>
              </a:pPr>
              <a:r>
                <a:rPr lang="en-US" sz="989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24.2%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806325" y="3567436"/>
              <a:ext cx="844096" cy="4595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385"/>
                </a:lnSpc>
                <a:spcBef>
                  <a:spcPct val="0"/>
                </a:spcBef>
              </a:pPr>
              <a:r>
                <a:rPr lang="en-US" sz="989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청소년자녀</a:t>
              </a:r>
            </a:p>
            <a:p>
              <a:pPr marL="0" lvl="0" indent="0" algn="ctr">
                <a:lnSpc>
                  <a:spcPts val="1385"/>
                </a:lnSpc>
                <a:spcBef>
                  <a:spcPct val="0"/>
                </a:spcBef>
              </a:pPr>
              <a:r>
                <a:rPr lang="en-US" sz="989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23.6%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4160616" y="2985604"/>
              <a:ext cx="1251432" cy="4595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385"/>
                </a:lnSpc>
                <a:spcBef>
                  <a:spcPct val="0"/>
                </a:spcBef>
              </a:pPr>
              <a:r>
                <a:rPr lang="en-US" sz="989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신혼/어린이자녀</a:t>
              </a:r>
            </a:p>
            <a:p>
              <a:pPr marL="0" lvl="0" indent="0" algn="ctr">
                <a:lnSpc>
                  <a:spcPts val="1385"/>
                </a:lnSpc>
                <a:spcBef>
                  <a:spcPct val="0"/>
                </a:spcBef>
              </a:pPr>
              <a:r>
                <a:rPr lang="en-US" sz="989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21.7%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64555"/>
              <a:ext cx="675277" cy="4595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385"/>
                </a:lnSpc>
                <a:spcBef>
                  <a:spcPct val="0"/>
                </a:spcBef>
              </a:pPr>
              <a:r>
                <a:rPr lang="en-US" sz="989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성인자녀</a:t>
              </a:r>
            </a:p>
            <a:p>
              <a:pPr marL="0" lvl="0" indent="0" algn="ctr">
                <a:lnSpc>
                  <a:spcPts val="1385"/>
                </a:lnSpc>
                <a:spcBef>
                  <a:spcPct val="0"/>
                </a:spcBef>
              </a:pPr>
              <a:r>
                <a:rPr lang="en-US" sz="989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20.1%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662967" y="-47625"/>
              <a:ext cx="543932" cy="4595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385"/>
                </a:lnSpc>
                <a:spcBef>
                  <a:spcPct val="0"/>
                </a:spcBef>
              </a:pPr>
              <a:r>
                <a:rPr lang="en-US" sz="989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실버</a:t>
              </a:r>
            </a:p>
            <a:p>
              <a:pPr marL="0" lvl="0" indent="0" algn="ctr">
                <a:lnSpc>
                  <a:spcPts val="1385"/>
                </a:lnSpc>
                <a:spcBef>
                  <a:spcPct val="0"/>
                </a:spcBef>
              </a:pPr>
              <a:r>
                <a:rPr lang="en-US" sz="989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10.4%</a:t>
              </a:r>
            </a:p>
          </p:txBody>
        </p:sp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>
              <a:off x="946997" y="463913"/>
              <a:ext cx="3242270" cy="3242270"/>
              <a:chOff x="0" y="0"/>
              <a:chExt cx="2540000" cy="254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270000" y="0"/>
                <a:ext cx="1270000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0000" h="1270000">
                    <a:moveTo>
                      <a:pt x="0" y="0"/>
                    </a:moveTo>
                    <a:lnTo>
                      <a:pt x="0" y="0"/>
                    </a:lnTo>
                    <a:cubicBezTo>
                      <a:pt x="701270" y="0"/>
                      <a:pt x="1269814" y="568393"/>
                      <a:pt x="1270000" y="1269663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F1F1BC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1270000" y="1206190"/>
                <a:ext cx="1299777" cy="1306538"/>
              </a:xfrm>
              <a:custGeom>
                <a:avLst/>
                <a:gdLst/>
                <a:ahLst/>
                <a:cxnLst/>
                <a:rect l="l" t="t" r="r" b="b"/>
                <a:pathLst>
                  <a:path w="1299777" h="1306538">
                    <a:moveTo>
                      <a:pt x="1268396" y="0"/>
                    </a:moveTo>
                    <a:cubicBezTo>
                      <a:pt x="1299777" y="623787"/>
                      <a:pt x="872939" y="1177799"/>
                      <a:pt x="261775" y="1306538"/>
                    </a:cubicBezTo>
                    <a:lnTo>
                      <a:pt x="0" y="63810"/>
                    </a:lnTo>
                    <a:close/>
                  </a:path>
                </a:pathLst>
              </a:custGeom>
              <a:solidFill>
                <a:srgbClr val="B2CC9C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55074" y="1270000"/>
                <a:ext cx="1538485" cy="1402010"/>
              </a:xfrm>
              <a:custGeom>
                <a:avLst/>
                <a:gdLst/>
                <a:ahLst/>
                <a:cxnLst/>
                <a:rect l="l" t="t" r="r" b="b"/>
                <a:pathLst>
                  <a:path w="1538485" h="1402010">
                    <a:moveTo>
                      <a:pt x="1538485" y="1228092"/>
                    </a:moveTo>
                    <a:cubicBezTo>
                      <a:pt x="878365" y="1402010"/>
                      <a:pt x="198848" y="1022981"/>
                      <a:pt x="0" y="369938"/>
                    </a:cubicBezTo>
                    <a:lnTo>
                      <a:pt x="1214926" y="0"/>
                    </a:lnTo>
                    <a:close/>
                  </a:path>
                </a:pathLst>
              </a:custGeom>
              <a:solidFill>
                <a:srgbClr val="78A682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-120256" y="224305"/>
                <a:ext cx="1390256" cy="1475892"/>
              </a:xfrm>
              <a:custGeom>
                <a:avLst/>
                <a:gdLst/>
                <a:ahLst/>
                <a:cxnLst/>
                <a:rect l="l" t="t" r="r" b="b"/>
                <a:pathLst>
                  <a:path w="1390256" h="1475892">
                    <a:moveTo>
                      <a:pt x="195337" y="1475892"/>
                    </a:moveTo>
                    <a:cubicBezTo>
                      <a:pt x="0" y="933322"/>
                      <a:pt x="194734" y="327248"/>
                      <a:pt x="669547" y="0"/>
                    </a:cubicBezTo>
                    <a:lnTo>
                      <a:pt x="1390256" y="1045695"/>
                    </a:lnTo>
                    <a:close/>
                  </a:path>
                </a:pathLst>
              </a:custGeom>
              <a:solidFill>
                <a:srgbClr val="41816D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497929" y="0"/>
                <a:ext cx="772071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772071" h="1270000">
                    <a:moveTo>
                      <a:pt x="0" y="261632"/>
                    </a:moveTo>
                    <a:cubicBezTo>
                      <a:pt x="221580" y="91976"/>
                      <a:pt x="492872" y="28"/>
                      <a:pt x="771944" y="0"/>
                    </a:cubicBezTo>
                    <a:lnTo>
                      <a:pt x="772071" y="1270000"/>
                    </a:lnTo>
                    <a:close/>
                  </a:path>
                </a:pathLst>
              </a:custGeom>
              <a:solidFill>
                <a:srgbClr val="005B59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1270000" y="0"/>
                <a:ext cx="12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0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00515F"/>
              </a:solidFill>
            </p:spPr>
          </p:sp>
        </p:grpSp>
      </p:grpSp>
      <p:grpSp>
        <p:nvGrpSpPr>
          <p:cNvPr id="19" name="Group 19"/>
          <p:cNvGrpSpPr/>
          <p:nvPr/>
        </p:nvGrpSpPr>
        <p:grpSpPr>
          <a:xfrm>
            <a:off x="4339539" y="4556050"/>
            <a:ext cx="3921468" cy="3056452"/>
            <a:chOff x="0" y="-47625"/>
            <a:chExt cx="5228624" cy="4075270"/>
          </a:xfrm>
        </p:grpSpPr>
        <p:sp>
          <p:nvSpPr>
            <p:cNvPr id="20" name="TextBox 20"/>
            <p:cNvSpPr txBox="1"/>
            <p:nvPr/>
          </p:nvSpPr>
          <p:spPr>
            <a:xfrm>
              <a:off x="3359329" y="211856"/>
              <a:ext cx="543932" cy="4595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385"/>
                </a:lnSpc>
                <a:spcBef>
                  <a:spcPct val="0"/>
                </a:spcBef>
              </a:pPr>
              <a:r>
                <a:rPr lang="en-US" sz="989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싱글</a:t>
              </a:r>
            </a:p>
            <a:p>
              <a:pPr marL="0" lvl="0" indent="0" algn="ctr">
                <a:lnSpc>
                  <a:spcPts val="1385"/>
                </a:lnSpc>
                <a:spcBef>
                  <a:spcPct val="0"/>
                </a:spcBef>
              </a:pPr>
              <a:r>
                <a:rPr lang="en-US" sz="989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23.4%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977192" y="2727173"/>
              <a:ext cx="1251432" cy="4595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385"/>
                </a:lnSpc>
                <a:spcBef>
                  <a:spcPct val="0"/>
                </a:spcBef>
              </a:pPr>
              <a:r>
                <a:rPr lang="en-US" sz="989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신혼/어린이자녀</a:t>
              </a:r>
            </a:p>
            <a:p>
              <a:pPr marL="0" lvl="0" indent="0" algn="ctr">
                <a:lnSpc>
                  <a:spcPts val="1385"/>
                </a:lnSpc>
                <a:spcBef>
                  <a:spcPct val="0"/>
                </a:spcBef>
              </a:pPr>
              <a:r>
                <a:rPr lang="en-US" sz="989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21.1%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329651" y="3568117"/>
              <a:ext cx="844096" cy="4595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385"/>
                </a:lnSpc>
                <a:spcBef>
                  <a:spcPct val="0"/>
                </a:spcBef>
              </a:pPr>
              <a:r>
                <a:rPr lang="en-US" sz="989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청소년자녀</a:t>
              </a:r>
            </a:p>
            <a:p>
              <a:pPr marL="0" lvl="0" indent="0" algn="ctr">
                <a:lnSpc>
                  <a:spcPts val="1385"/>
                </a:lnSpc>
                <a:spcBef>
                  <a:spcPct val="0"/>
                </a:spcBef>
              </a:pPr>
              <a:r>
                <a:rPr lang="en-US" sz="989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20.1%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774391"/>
              <a:ext cx="675277" cy="4595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385"/>
                </a:lnSpc>
                <a:spcBef>
                  <a:spcPct val="0"/>
                </a:spcBef>
              </a:pPr>
              <a:r>
                <a:rPr lang="en-US" sz="989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성인자녀</a:t>
              </a:r>
            </a:p>
            <a:p>
              <a:pPr marL="0" lvl="0" indent="0" algn="ctr">
                <a:lnSpc>
                  <a:spcPts val="1385"/>
                </a:lnSpc>
                <a:spcBef>
                  <a:spcPct val="0"/>
                </a:spcBef>
              </a:pPr>
              <a:r>
                <a:rPr lang="en-US" sz="989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19.2%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74801" y="-47625"/>
              <a:ext cx="543932" cy="4595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385"/>
                </a:lnSpc>
                <a:spcBef>
                  <a:spcPct val="0"/>
                </a:spcBef>
              </a:pPr>
              <a:r>
                <a:rPr lang="en-US" sz="989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실버</a:t>
              </a:r>
            </a:p>
            <a:p>
              <a:pPr marL="0" lvl="0" indent="0" algn="ctr">
                <a:lnSpc>
                  <a:spcPts val="1385"/>
                </a:lnSpc>
                <a:spcBef>
                  <a:spcPct val="0"/>
                </a:spcBef>
              </a:pPr>
              <a:r>
                <a:rPr lang="en-US" sz="989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16.2%</a:t>
              </a:r>
            </a:p>
          </p:txBody>
        </p:sp>
        <p:grpSp>
          <p:nvGrpSpPr>
            <p:cNvPr id="25" name="Group 25"/>
            <p:cNvGrpSpPr>
              <a:grpSpLocks noChangeAspect="1"/>
            </p:cNvGrpSpPr>
            <p:nvPr/>
          </p:nvGrpSpPr>
          <p:grpSpPr>
            <a:xfrm>
              <a:off x="686943" y="318240"/>
              <a:ext cx="3242270" cy="3242270"/>
              <a:chOff x="0" y="0"/>
              <a:chExt cx="2540000" cy="25400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1270000" y="0"/>
                <a:ext cx="1268379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68379" h="1270000">
                    <a:moveTo>
                      <a:pt x="0" y="0"/>
                    </a:moveTo>
                    <a:lnTo>
                      <a:pt x="0" y="0"/>
                    </a:lnTo>
                    <a:cubicBezTo>
                      <a:pt x="676469" y="0"/>
                      <a:pt x="1234211" y="530247"/>
                      <a:pt x="1268379" y="1205853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F1F1BC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1270000" y="1142541"/>
                <a:ext cx="1324458" cy="1342386"/>
              </a:xfrm>
              <a:custGeom>
                <a:avLst/>
                <a:gdLst/>
                <a:ahLst/>
                <a:cxnLst/>
                <a:rect l="l" t="t" r="r" b="b"/>
                <a:pathLst>
                  <a:path w="1324458" h="1342386">
                    <a:moveTo>
                      <a:pt x="1263588" y="0"/>
                    </a:moveTo>
                    <a:cubicBezTo>
                      <a:pt x="1324458" y="603445"/>
                      <a:pt x="950145" y="1165716"/>
                      <a:pt x="369938" y="1342385"/>
                    </a:cubicBezTo>
                    <a:lnTo>
                      <a:pt x="0" y="127459"/>
                    </a:lnTo>
                    <a:close/>
                  </a:path>
                </a:pathLst>
              </a:custGeom>
              <a:solidFill>
                <a:srgbClr val="B2CC9C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224305" y="1270000"/>
                <a:ext cx="1475892" cy="1390256"/>
              </a:xfrm>
              <a:custGeom>
                <a:avLst/>
                <a:gdLst/>
                <a:ahLst/>
                <a:cxnLst/>
                <a:rect l="l" t="t" r="r" b="b"/>
                <a:pathLst>
                  <a:path w="1475892" h="1390256">
                    <a:moveTo>
                      <a:pt x="1475892" y="1194919"/>
                    </a:moveTo>
                    <a:cubicBezTo>
                      <a:pt x="933322" y="1390256"/>
                      <a:pt x="327248" y="1195522"/>
                      <a:pt x="0" y="720709"/>
                    </a:cubicBezTo>
                    <a:lnTo>
                      <a:pt x="1045695" y="0"/>
                    </a:lnTo>
                    <a:close/>
                  </a:path>
                </a:pathLst>
              </a:custGeom>
              <a:solidFill>
                <a:srgbClr val="78A682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-87997" y="549846"/>
                <a:ext cx="1357997" cy="1492225"/>
              </a:xfrm>
              <a:custGeom>
                <a:avLst/>
                <a:gdLst/>
                <a:ahLst/>
                <a:cxnLst/>
                <a:rect l="l" t="t" r="r" b="b"/>
                <a:pathLst>
                  <a:path w="1357997" h="1492225">
                    <a:moveTo>
                      <a:pt x="349629" y="1492225"/>
                    </a:moveTo>
                    <a:cubicBezTo>
                      <a:pt x="15223" y="1055473"/>
                      <a:pt x="0" y="453086"/>
                      <a:pt x="311919" y="0"/>
                    </a:cubicBezTo>
                    <a:lnTo>
                      <a:pt x="1357997" y="720154"/>
                    </a:lnTo>
                    <a:close/>
                  </a:path>
                </a:pathLst>
              </a:custGeom>
              <a:solidFill>
                <a:srgbClr val="41816D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189237" y="0"/>
                <a:ext cx="1080763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080763" h="1270000">
                    <a:moveTo>
                      <a:pt x="0" y="603028"/>
                    </a:moveTo>
                    <a:cubicBezTo>
                      <a:pt x="231289" y="228247"/>
                      <a:pt x="640232" y="44"/>
                      <a:pt x="1080636" y="0"/>
                    </a:cubicBezTo>
                    <a:lnTo>
                      <a:pt x="1080763" y="1270000"/>
                    </a:lnTo>
                    <a:close/>
                  </a:path>
                </a:pathLst>
              </a:custGeom>
              <a:solidFill>
                <a:srgbClr val="005B59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1270000" y="0"/>
                <a:ext cx="12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0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00515F"/>
              </a:solidFill>
            </p:spPr>
          </p:sp>
        </p:grpSp>
      </p:grpSp>
      <p:sp>
        <p:nvSpPr>
          <p:cNvPr id="32" name="AutoShape 32"/>
          <p:cNvSpPr/>
          <p:nvPr/>
        </p:nvSpPr>
        <p:spPr>
          <a:xfrm>
            <a:off x="13274255" y="8418882"/>
            <a:ext cx="3784600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966273" y="4530041"/>
            <a:ext cx="1882693" cy="2794349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749429" y="4620088"/>
            <a:ext cx="2850384" cy="2704302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7107128" y="7723557"/>
            <a:ext cx="5880015" cy="413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800" b="1" spc="-112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 소비성향과 럭셔리지수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27525" y="7723557"/>
            <a:ext cx="6908024" cy="413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800" b="1" spc="-112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럭셔리 관심도와 구매력의 괴리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107128" y="8560186"/>
            <a:ext cx="5896148" cy="1287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 spc="-72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럭셔리지수(관심도)가 1 증가함에 따라</a:t>
            </a:r>
          </a:p>
          <a:p>
            <a:pPr algn="ctr">
              <a:lnSpc>
                <a:spcPts val="2520"/>
              </a:lnSpc>
            </a:pPr>
            <a:r>
              <a:rPr lang="en-US" sz="1800" b="1" spc="-72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평균 카드소비금액은 2배씩 증가하는 경향성</a:t>
            </a:r>
          </a:p>
          <a:p>
            <a:pPr algn="ctr">
              <a:lnSpc>
                <a:spcPts val="2520"/>
              </a:lnSpc>
            </a:pPr>
            <a:r>
              <a:rPr lang="en-US" sz="1800" b="1" spc="-72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BUT, 럭셔리지수_C(실질 구매력)는 </a:t>
            </a:r>
          </a:p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 b="1" spc="-72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평균 카드소비금액과 연관성이 없음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69543" y="8583046"/>
            <a:ext cx="7423988" cy="616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 spc="-72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싱글가구는 가장 큰 관심을 보이나 구매력은 높지 않음 </a:t>
            </a:r>
          </a:p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 b="1" spc="-72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실버가구는 관심도는제일  낮으나, 상대적으로  실질 구매력이 높음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3637045" y="2548385"/>
            <a:ext cx="11305183" cy="1440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"</a:t>
            </a:r>
            <a:r>
              <a:rPr lang="en-US" sz="3399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인간</a:t>
            </a:r>
            <a:r>
              <a:rPr lang="en-US" sz="3399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구찌가</a:t>
            </a:r>
            <a:r>
              <a:rPr lang="en-US" sz="3399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되고파</a:t>
            </a:r>
            <a:r>
              <a:rPr lang="en-US" sz="3399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!"</a:t>
            </a:r>
          </a:p>
          <a:p>
            <a:pPr algn="ctr">
              <a:lnSpc>
                <a:spcPts val="3359"/>
              </a:lnSpc>
            </a:pPr>
            <a:r>
              <a:rPr lang="en-US" sz="2400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Luxury지수</a:t>
            </a:r>
            <a:r>
              <a:rPr lang="en-US" sz="2400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관심도</a:t>
            </a:r>
            <a:r>
              <a:rPr lang="en-US" sz="2400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)= 1/2*(Scaled </a:t>
            </a:r>
            <a:r>
              <a:rPr lang="en-US" sz="2400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하이엔드명품_정보</a:t>
            </a:r>
            <a:r>
              <a:rPr lang="en-US" sz="2400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+ Scaled </a:t>
            </a:r>
            <a:r>
              <a:rPr lang="en-US" sz="2400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하이엔드백화점_정보</a:t>
            </a:r>
            <a:r>
              <a:rPr lang="en-US" sz="2400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)</a:t>
            </a:r>
          </a:p>
          <a:p>
            <a:pPr algn="ctr">
              <a:lnSpc>
                <a:spcPts val="3359"/>
              </a:lnSpc>
            </a:pPr>
            <a:r>
              <a:rPr lang="en-US" sz="2400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Luxury지수_C</a:t>
            </a:r>
            <a:r>
              <a:rPr lang="en-US" sz="2400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구매력</a:t>
            </a:r>
            <a:r>
              <a:rPr lang="en-US" sz="2400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)= </a:t>
            </a:r>
            <a:r>
              <a:rPr lang="en-US" altLang="ko-KR" sz="2400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S</a:t>
            </a:r>
            <a:r>
              <a:rPr lang="en-US" sz="2400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caled(</a:t>
            </a:r>
            <a:r>
              <a:rPr lang="en-US" sz="2400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백화점이용금액</a:t>
            </a:r>
            <a:r>
              <a:rPr lang="en-US" sz="2400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/</a:t>
            </a:r>
            <a:r>
              <a:rPr lang="en-US" sz="2400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카드소비금액</a:t>
            </a:r>
            <a:r>
              <a:rPr lang="en-US" sz="2400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*10)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226548" y="7723557"/>
            <a:ext cx="5880015" cy="413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800" b="1" spc="-112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 활용 방안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226548" y="8560186"/>
            <a:ext cx="5896148" cy="616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 spc="-72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럭셔리 선호도 확인</a:t>
            </a:r>
          </a:p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 b="1" spc="-72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스몰럭셔리, 리셀 플랫폼 마케팅 대상자 분류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2469" y="664519"/>
            <a:ext cx="15783528" cy="135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00"/>
              </a:lnSpc>
            </a:pPr>
            <a:r>
              <a:rPr lang="en-US" sz="6000" b="1" spc="-240" dirty="0" err="1">
                <a:solidFill>
                  <a:srgbClr val="2F5597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소비</a:t>
            </a:r>
            <a:r>
              <a:rPr lang="en-US" sz="6000" b="1" spc="-240" dirty="0">
                <a:solidFill>
                  <a:srgbClr val="2F5597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</a:t>
            </a:r>
            <a:r>
              <a:rPr lang="en-US" sz="6000" b="1" spc="-240" dirty="0" err="1">
                <a:solidFill>
                  <a:srgbClr val="2F5597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페르소나</a:t>
            </a:r>
            <a:endParaRPr lang="en-US" sz="6000" b="1" spc="-240" dirty="0">
              <a:solidFill>
                <a:srgbClr val="2F5597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pPr marL="0" lvl="0" indent="0" algn="l">
              <a:lnSpc>
                <a:spcPts val="3680"/>
              </a:lnSpc>
            </a:pPr>
            <a:r>
              <a:rPr lang="en-US" sz="3200" b="1" spc="-128" dirty="0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FORME </a:t>
            </a:r>
            <a:r>
              <a:rPr lang="en-US" sz="3200" b="1" spc="-128" dirty="0" err="1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지수</a:t>
            </a:r>
            <a:r>
              <a:rPr lang="en-US" sz="3200" b="1" spc="-128" dirty="0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 | KEYWORD=</a:t>
            </a:r>
            <a:r>
              <a:rPr lang="en-US" sz="3200" b="1" spc="-128" dirty="0" err="1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유흥,스포츠</a:t>
            </a:r>
            <a:r>
              <a:rPr lang="en-US" sz="3200" b="1" spc="-128" dirty="0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/</a:t>
            </a:r>
            <a:r>
              <a:rPr lang="en-US" sz="3200" b="1" spc="-128" dirty="0" err="1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문화</a:t>
            </a:r>
            <a:r>
              <a:rPr lang="en-US" sz="3200" b="1" spc="-128" dirty="0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/</a:t>
            </a:r>
            <a:r>
              <a:rPr lang="en-US" sz="3200" b="1" spc="-128" dirty="0" err="1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레저,미용,교육</a:t>
            </a:r>
            <a:r>
              <a:rPr lang="en-US" sz="3200" b="1" spc="-128" dirty="0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/</a:t>
            </a:r>
            <a:r>
              <a:rPr lang="en-US" sz="3200" b="1" spc="-128" dirty="0" err="1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학원</a:t>
            </a:r>
            <a:endParaRPr lang="en-US" sz="3200" b="1" spc="-128" dirty="0">
              <a:solidFill>
                <a:srgbClr val="004CC7"/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5730944" y="1144276"/>
            <a:ext cx="11744587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7640129" y="8160033"/>
            <a:ext cx="3175576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3288940" y="8160033"/>
            <a:ext cx="3175576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855391" y="8160033"/>
            <a:ext cx="3175576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461707" y="4315460"/>
            <a:ext cx="2830042" cy="279466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857146" y="4458970"/>
            <a:ext cx="2507647" cy="250764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126126" y="4645980"/>
            <a:ext cx="2634106" cy="2133626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031105" y="7427309"/>
            <a:ext cx="4393625" cy="413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800" b="1" spc="-112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소비의 범주화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591570" y="7427309"/>
            <a:ext cx="4667730" cy="413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800" b="1" spc="-112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소비의 주체 파악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60204" y="7427309"/>
            <a:ext cx="4165951" cy="413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800" b="1" spc="-112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극단적인 양상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031105" y="8445233"/>
            <a:ext cx="4393625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 b="1" spc="-72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쾌락 추구성 소비, 외적/내적 소비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728623" y="8360058"/>
            <a:ext cx="4393625" cy="616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 spc="-72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소비 가치관에 대한 인지</a:t>
            </a:r>
          </a:p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 b="1" spc="-72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가성비가 아닌 가심(心)비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60204" y="8288070"/>
            <a:ext cx="4165951" cy="97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 spc="-72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관련된 항목에 소비가 아예 없거나,</a:t>
            </a:r>
          </a:p>
          <a:p>
            <a:pPr algn="ctr">
              <a:lnSpc>
                <a:spcPts val="2520"/>
              </a:lnSpc>
            </a:pPr>
            <a:r>
              <a:rPr lang="en-US" sz="1800" b="1" spc="-72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상당한 많은 금액을 사용한 집단으로</a:t>
            </a:r>
          </a:p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 b="1" spc="-72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지수 산출에 있어 극단적인 양상을 가짐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13645" y="2490787"/>
            <a:ext cx="13951982" cy="1440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"값 비싸더라도 본인을 위해 아낌없이 투자"-FORME 족</a:t>
            </a:r>
          </a:p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FORME 지수= forme 소비 항목(원)/ 카드 소비 금액 의 합</a:t>
            </a:r>
          </a:p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(교육 및 학원의 경우 자녀의 교육비 고려, 라이프스테이지 2  가중치 0.3, 라이프스테이지 3 가중치 0.1 부여)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98268" y="9304388"/>
            <a:ext cx="17259300" cy="70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**'</a:t>
            </a:r>
            <a:r>
              <a:rPr lang="en-US" sz="2000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유흥</a:t>
            </a:r>
            <a:r>
              <a:rPr lang="en-US" sz="2000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','</a:t>
            </a:r>
            <a:r>
              <a:rPr lang="en-US" sz="2000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스포츠</a:t>
            </a:r>
            <a:r>
              <a:rPr lang="en-US" sz="2000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/</a:t>
            </a:r>
            <a:r>
              <a:rPr lang="en-US" sz="2000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레저</a:t>
            </a:r>
            <a:r>
              <a:rPr lang="en-US" sz="2000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/</a:t>
            </a:r>
            <a:r>
              <a:rPr lang="en-US" sz="2000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문화</a:t>
            </a:r>
            <a:r>
              <a:rPr lang="en-US" sz="2000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' = </a:t>
            </a:r>
            <a:r>
              <a:rPr lang="en-US" sz="2000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쾌락</a:t>
            </a:r>
            <a:r>
              <a:rPr lang="en-US" sz="2000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추구성</a:t>
            </a:r>
            <a:r>
              <a:rPr lang="en-US" sz="2000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forme</a:t>
            </a:r>
            <a:r>
              <a:rPr lang="en-US" sz="2000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소비</a:t>
            </a:r>
            <a:endParaRPr lang="en-US" sz="2000" dirty="0">
              <a:solidFill>
                <a:srgbClr val="000000"/>
              </a:solidFill>
              <a:latin typeface="NanumGothic" pitchFamily="2" charset="-127"/>
              <a:ea typeface="NanumGothic" pitchFamily="2" charset="-127"/>
            </a:endParaRPr>
          </a:p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'</a:t>
            </a:r>
            <a:r>
              <a:rPr lang="en-US" sz="2000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미용</a:t>
            </a:r>
            <a:r>
              <a:rPr lang="en-US" sz="2000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' = </a:t>
            </a:r>
            <a:r>
              <a:rPr lang="en-US" sz="2000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외적</a:t>
            </a:r>
            <a:r>
              <a:rPr lang="en-US" sz="2000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forme</a:t>
            </a:r>
            <a:r>
              <a:rPr lang="en-US" sz="2000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소비</a:t>
            </a:r>
            <a:r>
              <a:rPr lang="en-US" sz="2000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, '</a:t>
            </a:r>
            <a:r>
              <a:rPr lang="en-US" sz="2000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교육</a:t>
            </a:r>
            <a:r>
              <a:rPr lang="en-US" sz="2000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및</a:t>
            </a:r>
            <a:r>
              <a:rPr lang="en-US" sz="2000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학원</a:t>
            </a:r>
            <a:r>
              <a:rPr lang="en-US" sz="2000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'= </a:t>
            </a:r>
            <a:r>
              <a:rPr lang="en-US" sz="2000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내적</a:t>
            </a:r>
            <a:r>
              <a:rPr lang="en-US" sz="2000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forme</a:t>
            </a:r>
            <a:r>
              <a:rPr lang="en-US" sz="2000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소비</a:t>
            </a:r>
            <a:endParaRPr lang="en-US" sz="2000" dirty="0">
              <a:solidFill>
                <a:srgbClr val="000000"/>
              </a:solidFill>
              <a:latin typeface="NanumGothic" pitchFamily="2" charset="-127"/>
              <a:ea typeface="NanumGothic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2469" y="664519"/>
            <a:ext cx="15783528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00"/>
              </a:lnSpc>
            </a:pPr>
            <a:r>
              <a:rPr lang="en-US" sz="6000" b="1" spc="-240" dirty="0" err="1">
                <a:solidFill>
                  <a:srgbClr val="2F5597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준거</a:t>
            </a:r>
            <a:r>
              <a:rPr lang="en-US" sz="6000" b="1" spc="-240" dirty="0">
                <a:solidFill>
                  <a:srgbClr val="2F5597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</a:t>
            </a:r>
            <a:r>
              <a:rPr lang="en-US" sz="6000" b="1" spc="-240" dirty="0" err="1">
                <a:solidFill>
                  <a:srgbClr val="2F5597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집단</a:t>
            </a:r>
            <a:endParaRPr lang="en-US" sz="6000" b="1" spc="-240" dirty="0">
              <a:solidFill>
                <a:srgbClr val="2F5597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4263822" y="1144276"/>
            <a:ext cx="1321170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5320905" y="2044794"/>
            <a:ext cx="4488394" cy="4297315"/>
            <a:chOff x="0" y="0"/>
            <a:chExt cx="5984525" cy="5729754"/>
          </a:xfrm>
        </p:grpSpPr>
        <p:sp>
          <p:nvSpPr>
            <p:cNvPr id="5" name="TextBox 5"/>
            <p:cNvSpPr txBox="1"/>
            <p:nvPr/>
          </p:nvSpPr>
          <p:spPr>
            <a:xfrm>
              <a:off x="0" y="3395225"/>
              <a:ext cx="775397" cy="6759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74"/>
                </a:lnSpc>
                <a:spcBef>
                  <a:spcPct val="0"/>
                </a:spcBef>
              </a:pPr>
              <a:r>
                <a:rPr lang="en-US" sz="1410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50대</a:t>
              </a:r>
            </a:p>
            <a:p>
              <a:pPr marL="0" lvl="0" indent="0" algn="ctr">
                <a:lnSpc>
                  <a:spcPts val="1974"/>
                </a:lnSpc>
                <a:spcBef>
                  <a:spcPct val="0"/>
                </a:spcBef>
              </a:pPr>
              <a:r>
                <a:rPr lang="en-US" sz="1410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29.3%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631727" y="5053780"/>
              <a:ext cx="775397" cy="6759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74"/>
                </a:lnSpc>
                <a:spcBef>
                  <a:spcPct val="0"/>
                </a:spcBef>
              </a:pPr>
              <a:r>
                <a:rPr lang="en-US" sz="1410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40대</a:t>
              </a:r>
            </a:p>
            <a:p>
              <a:pPr marL="0" lvl="0" indent="0" algn="ctr">
                <a:lnSpc>
                  <a:spcPts val="1974"/>
                </a:lnSpc>
                <a:spcBef>
                  <a:spcPct val="0"/>
                </a:spcBef>
              </a:pPr>
              <a:r>
                <a:rPr lang="en-US" sz="1410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24.2%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5209128" y="2218692"/>
              <a:ext cx="775397" cy="6759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74"/>
                </a:lnSpc>
                <a:spcBef>
                  <a:spcPct val="0"/>
                </a:spcBef>
              </a:pPr>
              <a:r>
                <a:rPr lang="en-US" sz="1410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30대</a:t>
              </a:r>
            </a:p>
            <a:p>
              <a:pPr marL="0" lvl="0" indent="0" algn="ctr">
                <a:lnSpc>
                  <a:spcPts val="1974"/>
                </a:lnSpc>
                <a:spcBef>
                  <a:spcPct val="0"/>
                </a:spcBef>
              </a:pPr>
              <a:r>
                <a:rPr lang="en-US" sz="1410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17.2%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709043" y="181321"/>
              <a:ext cx="775397" cy="6759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74"/>
                </a:lnSpc>
                <a:spcBef>
                  <a:spcPct val="0"/>
                </a:spcBef>
              </a:pPr>
              <a:r>
                <a:rPr lang="en-US" sz="1410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20대</a:t>
              </a:r>
            </a:p>
            <a:p>
              <a:pPr marL="0" lvl="0" indent="0" algn="ctr">
                <a:lnSpc>
                  <a:spcPts val="1974"/>
                </a:lnSpc>
                <a:spcBef>
                  <a:spcPct val="0"/>
                </a:spcBef>
              </a:pPr>
              <a:r>
                <a:rPr lang="en-US" sz="1410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14.1%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38873" y="393599"/>
              <a:ext cx="775397" cy="6759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74"/>
                </a:lnSpc>
                <a:spcBef>
                  <a:spcPct val="0"/>
                </a:spcBef>
              </a:pPr>
              <a:r>
                <a:rPr lang="en-US" sz="1410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60대</a:t>
              </a:r>
            </a:p>
            <a:p>
              <a:pPr marL="0" lvl="0" indent="0" algn="ctr">
                <a:lnSpc>
                  <a:spcPts val="1974"/>
                </a:lnSpc>
                <a:spcBef>
                  <a:spcPct val="0"/>
                </a:spcBef>
              </a:pPr>
              <a:r>
                <a:rPr lang="en-US" sz="1410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11.1%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074026" y="-57150"/>
              <a:ext cx="1064758" cy="6759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74"/>
                </a:lnSpc>
                <a:spcBef>
                  <a:spcPct val="0"/>
                </a:spcBef>
              </a:pPr>
              <a:r>
                <a:rPr lang="en-US" sz="1410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70대 이상</a:t>
              </a:r>
            </a:p>
            <a:p>
              <a:pPr marL="0" lvl="0" indent="0" algn="ctr">
                <a:lnSpc>
                  <a:spcPts val="1974"/>
                </a:lnSpc>
                <a:spcBef>
                  <a:spcPct val="0"/>
                </a:spcBef>
              </a:pPr>
              <a:r>
                <a:rPr lang="en-US" sz="1410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4%</a:t>
              </a:r>
            </a:p>
          </p:txBody>
        </p: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768354" y="789316"/>
              <a:ext cx="4354283" cy="4354283"/>
              <a:chOff x="0" y="0"/>
              <a:chExt cx="2540000" cy="254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270000" y="0"/>
                <a:ext cx="1024498" cy="894732"/>
              </a:xfrm>
              <a:custGeom>
                <a:avLst/>
                <a:gdLst/>
                <a:ahLst/>
                <a:cxnLst/>
                <a:rect l="l" t="t" r="r" b="b"/>
                <a:pathLst>
                  <a:path w="1024498" h="894732">
                    <a:moveTo>
                      <a:pt x="0" y="0"/>
                    </a:moveTo>
                    <a:lnTo>
                      <a:pt x="0" y="0"/>
                    </a:lnTo>
                    <a:cubicBezTo>
                      <a:pt x="404767" y="0"/>
                      <a:pt x="785291" y="192942"/>
                      <a:pt x="1024498" y="519464"/>
                    </a:cubicBezTo>
                    <a:lnTo>
                      <a:pt x="512249" y="894732"/>
                    </a:lnTo>
                    <a:cubicBezTo>
                      <a:pt x="392646" y="731471"/>
                      <a:pt x="202383" y="635000"/>
                      <a:pt x="0" y="635000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1762853" y="469198"/>
                <a:ext cx="864652" cy="1349392"/>
              </a:xfrm>
              <a:custGeom>
                <a:avLst/>
                <a:gdLst/>
                <a:ahLst/>
                <a:cxnLst/>
                <a:rect l="l" t="t" r="r" b="b"/>
                <a:pathLst>
                  <a:path w="864652" h="1349392">
                    <a:moveTo>
                      <a:pt x="492853" y="0"/>
                    </a:moveTo>
                    <a:cubicBezTo>
                      <a:pt x="802468" y="381105"/>
                      <a:pt x="864652" y="906544"/>
                      <a:pt x="652550" y="1349392"/>
                    </a:cubicBezTo>
                    <a:lnTo>
                      <a:pt x="79849" y="1075097"/>
                    </a:lnTo>
                    <a:cubicBezTo>
                      <a:pt x="185900" y="853673"/>
                      <a:pt x="154807" y="590953"/>
                      <a:pt x="0" y="400401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776532" y="1515329"/>
                <a:ext cx="1664858" cy="1057981"/>
              </a:xfrm>
              <a:custGeom>
                <a:avLst/>
                <a:gdLst/>
                <a:ahLst/>
                <a:cxnLst/>
                <a:rect l="l" t="t" r="r" b="b"/>
                <a:pathLst>
                  <a:path w="1664858" h="1057981">
                    <a:moveTo>
                      <a:pt x="1664858" y="245329"/>
                    </a:moveTo>
                    <a:cubicBezTo>
                      <a:pt x="1534523" y="556488"/>
                      <a:pt x="1285744" y="803006"/>
                      <a:pt x="973407" y="930493"/>
                    </a:cubicBezTo>
                    <a:cubicBezTo>
                      <a:pt x="661071" y="1057981"/>
                      <a:pt x="310845" y="1055961"/>
                      <a:pt x="0" y="924880"/>
                    </a:cubicBezTo>
                    <a:lnTo>
                      <a:pt x="246734" y="339775"/>
                    </a:lnTo>
                    <a:cubicBezTo>
                      <a:pt x="402157" y="405316"/>
                      <a:pt x="577269" y="406326"/>
                      <a:pt x="733438" y="342582"/>
                    </a:cubicBezTo>
                    <a:cubicBezTo>
                      <a:pt x="889606" y="278839"/>
                      <a:pt x="1013996" y="155580"/>
                      <a:pt x="1079163" y="0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-63080" y="482544"/>
                <a:ext cx="1115897" cy="1980865"/>
              </a:xfrm>
              <a:custGeom>
                <a:avLst/>
                <a:gdLst/>
                <a:ahLst/>
                <a:cxnLst/>
                <a:rect l="l" t="t" r="r" b="b"/>
                <a:pathLst>
                  <a:path w="1115897" h="1980865">
                    <a:moveTo>
                      <a:pt x="898714" y="1980866"/>
                    </a:moveTo>
                    <a:cubicBezTo>
                      <a:pt x="515525" y="1841396"/>
                      <a:pt x="222614" y="1526408"/>
                      <a:pt x="111307" y="1134112"/>
                    </a:cubicBezTo>
                    <a:cubicBezTo>
                      <a:pt x="0" y="741816"/>
                      <a:pt x="83837" y="319932"/>
                      <a:pt x="336680" y="0"/>
                    </a:cubicBezTo>
                    <a:lnTo>
                      <a:pt x="834880" y="393728"/>
                    </a:lnTo>
                    <a:cubicBezTo>
                      <a:pt x="708459" y="553694"/>
                      <a:pt x="666540" y="764636"/>
                      <a:pt x="722193" y="960784"/>
                    </a:cubicBezTo>
                    <a:cubicBezTo>
                      <a:pt x="777847" y="1156932"/>
                      <a:pt x="924303" y="1314426"/>
                      <a:pt x="1115897" y="1384161"/>
                    </a:cubicBezTo>
                    <a:close/>
                  </a:path>
                </a:pathLst>
              </a:custGeom>
              <a:solidFill>
                <a:srgbClr val="2F5F98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235489" y="26300"/>
                <a:ext cx="905951" cy="875364"/>
              </a:xfrm>
              <a:custGeom>
                <a:avLst/>
                <a:gdLst/>
                <a:ahLst/>
                <a:cxnLst/>
                <a:rect l="l" t="t" r="r" b="b"/>
                <a:pathLst>
                  <a:path w="905951" h="875364">
                    <a:moveTo>
                      <a:pt x="0" y="507028"/>
                    </a:moveTo>
                    <a:cubicBezTo>
                      <a:pt x="185881" y="245993"/>
                      <a:pt x="463573" y="64878"/>
                      <a:pt x="777391" y="0"/>
                    </a:cubicBezTo>
                    <a:lnTo>
                      <a:pt x="905951" y="621850"/>
                    </a:lnTo>
                    <a:cubicBezTo>
                      <a:pt x="749042" y="654289"/>
                      <a:pt x="610196" y="744847"/>
                      <a:pt x="517255" y="875364"/>
                    </a:cubicBezTo>
                    <a:close/>
                  </a:path>
                </a:pathLst>
              </a:custGeom>
              <a:solidFill>
                <a:srgbClr val="31356E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951042" y="0"/>
                <a:ext cx="318894" cy="655353"/>
              </a:xfrm>
              <a:custGeom>
                <a:avLst/>
                <a:gdLst/>
                <a:ahLst/>
                <a:cxnLst/>
                <a:rect l="l" t="t" r="r" b="b"/>
                <a:pathLst>
                  <a:path w="318894" h="655353">
                    <a:moveTo>
                      <a:pt x="0" y="40705"/>
                    </a:moveTo>
                    <a:cubicBezTo>
                      <a:pt x="104124" y="13689"/>
                      <a:pt x="211259" y="11"/>
                      <a:pt x="318831" y="0"/>
                    </a:cubicBezTo>
                    <a:lnTo>
                      <a:pt x="318895" y="635000"/>
                    </a:lnTo>
                    <a:cubicBezTo>
                      <a:pt x="265109" y="635005"/>
                      <a:pt x="211541" y="641844"/>
                      <a:pt x="159479" y="655353"/>
                    </a:cubicBezTo>
                    <a:close/>
                  </a:path>
                </a:pathLst>
              </a:custGeom>
              <a:solidFill>
                <a:srgbClr val="704E85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1270000" y="0"/>
                <a:ext cx="127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635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63" y="635000"/>
                    </a:lnTo>
                    <a:cubicBezTo>
                      <a:pt x="42" y="635000"/>
                      <a:pt x="21" y="635000"/>
                      <a:pt x="0" y="635000"/>
                    </a:cubicBezTo>
                    <a:close/>
                  </a:path>
                </a:pathLst>
              </a:custGeom>
              <a:solidFill>
                <a:srgbClr val="A66C98"/>
              </a:solidFill>
            </p:spPr>
          </p:sp>
        </p:grpSp>
      </p:grpSp>
      <p:sp>
        <p:nvSpPr>
          <p:cNvPr id="19" name="TextBox 19"/>
          <p:cNvSpPr txBox="1"/>
          <p:nvPr/>
        </p:nvSpPr>
        <p:spPr>
          <a:xfrm>
            <a:off x="6268218" y="1484441"/>
            <a:ext cx="2494782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</a:pPr>
            <a:r>
              <a:rPr lang="en-US" sz="1800" b="1" spc="-44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아파트 단지 내 나이 비율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1123569" y="2093338"/>
            <a:ext cx="5968619" cy="4330002"/>
            <a:chOff x="0" y="-66675"/>
            <a:chExt cx="7958159" cy="5773337"/>
          </a:xfrm>
        </p:grpSpPr>
        <p:sp>
          <p:nvSpPr>
            <p:cNvPr id="21" name="TextBox 21"/>
            <p:cNvSpPr txBox="1"/>
            <p:nvPr/>
          </p:nvSpPr>
          <p:spPr>
            <a:xfrm>
              <a:off x="2709636" y="5081875"/>
              <a:ext cx="1227249" cy="6247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20"/>
                </a:lnSpc>
                <a:spcBef>
                  <a:spcPct val="0"/>
                </a:spcBef>
              </a:pPr>
              <a:r>
                <a:rPr lang="en-US" sz="1371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청소년 자녀</a:t>
              </a:r>
            </a:p>
            <a:p>
              <a:pPr marL="0" lvl="0" indent="0" algn="ctr">
                <a:lnSpc>
                  <a:spcPts val="1920"/>
                </a:lnSpc>
                <a:spcBef>
                  <a:spcPct val="0"/>
                </a:spcBef>
              </a:pPr>
              <a:r>
                <a:rPr lang="en-US" sz="1371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37.6%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4796626" y="564758"/>
              <a:ext cx="754285" cy="6247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20"/>
                </a:lnSpc>
                <a:spcBef>
                  <a:spcPct val="0"/>
                </a:spcBef>
              </a:pPr>
              <a:r>
                <a:rPr lang="en-US" sz="1371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싱글</a:t>
              </a:r>
            </a:p>
            <a:p>
              <a:pPr marL="0" lvl="0" indent="0" algn="ctr">
                <a:lnSpc>
                  <a:spcPts val="1920"/>
                </a:lnSpc>
                <a:spcBef>
                  <a:spcPct val="0"/>
                </a:spcBef>
              </a:pPr>
              <a:r>
                <a:rPr lang="en-US" sz="1371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23.8%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489692"/>
              <a:ext cx="993117" cy="6247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20"/>
                </a:lnSpc>
                <a:spcBef>
                  <a:spcPct val="0"/>
                </a:spcBef>
              </a:pPr>
              <a:r>
                <a:rPr lang="en-US" sz="1371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성인 자녀</a:t>
              </a:r>
            </a:p>
            <a:p>
              <a:pPr marL="0" lvl="0" indent="0" algn="ctr">
                <a:lnSpc>
                  <a:spcPts val="1920"/>
                </a:lnSpc>
                <a:spcBef>
                  <a:spcPct val="0"/>
                </a:spcBef>
              </a:pPr>
              <a:r>
                <a:rPr lang="en-US" sz="1371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23.8%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5971926" y="2921067"/>
              <a:ext cx="1986233" cy="6247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20"/>
                </a:lnSpc>
                <a:spcBef>
                  <a:spcPct val="0"/>
                </a:spcBef>
              </a:pPr>
              <a:r>
                <a:rPr lang="en-US" sz="1371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신혼 및 어린이자녀</a:t>
              </a:r>
            </a:p>
            <a:p>
              <a:pPr marL="0" lvl="0" indent="0" algn="ctr">
                <a:lnSpc>
                  <a:spcPts val="1920"/>
                </a:lnSpc>
                <a:spcBef>
                  <a:spcPct val="0"/>
                </a:spcBef>
              </a:pPr>
              <a:r>
                <a:rPr lang="en-US" sz="1371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7.9%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2533469" y="-66675"/>
              <a:ext cx="615913" cy="6247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20"/>
                </a:lnSpc>
                <a:spcBef>
                  <a:spcPct val="0"/>
                </a:spcBef>
              </a:pPr>
              <a:r>
                <a:rPr lang="en-US" sz="1371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실버</a:t>
              </a:r>
            </a:p>
            <a:p>
              <a:pPr marL="0" lvl="0" indent="0" algn="ctr">
                <a:lnSpc>
                  <a:spcPts val="1920"/>
                </a:lnSpc>
                <a:spcBef>
                  <a:spcPct val="0"/>
                </a:spcBef>
              </a:pPr>
              <a:r>
                <a:rPr lang="en-US" sz="1371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6.9%</a:t>
              </a:r>
            </a:p>
          </p:txBody>
        </p:sp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1286432" y="727267"/>
              <a:ext cx="4235730" cy="4235730"/>
              <a:chOff x="0" y="0"/>
              <a:chExt cx="2540000" cy="254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1270000" y="0"/>
                <a:ext cx="1269511" cy="1252373"/>
              </a:xfrm>
              <a:custGeom>
                <a:avLst/>
                <a:gdLst/>
                <a:ahLst/>
                <a:cxnLst/>
                <a:rect l="l" t="t" r="r" b="b"/>
                <a:pathLst>
                  <a:path w="1269511" h="1252373">
                    <a:moveTo>
                      <a:pt x="0" y="0"/>
                    </a:moveTo>
                    <a:cubicBezTo>
                      <a:pt x="687672" y="0"/>
                      <a:pt x="1250422" y="547340"/>
                      <a:pt x="1269511" y="1234747"/>
                    </a:cubicBezTo>
                    <a:lnTo>
                      <a:pt x="634755" y="1252373"/>
                    </a:lnTo>
                    <a:cubicBezTo>
                      <a:pt x="625211" y="908670"/>
                      <a:pt x="343836" y="635000"/>
                      <a:pt x="0" y="635000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1836170" y="1171341"/>
                <a:ext cx="718116" cy="673729"/>
              </a:xfrm>
              <a:custGeom>
                <a:avLst/>
                <a:gdLst/>
                <a:ahLst/>
                <a:cxnLst/>
                <a:rect l="l" t="t" r="r" b="b"/>
                <a:pathLst>
                  <a:path w="718116" h="673729">
                    <a:moveTo>
                      <a:pt x="699992" y="0"/>
                    </a:moveTo>
                    <a:cubicBezTo>
                      <a:pt x="718117" y="232606"/>
                      <a:pt x="671816" y="465708"/>
                      <a:pt x="566170" y="673729"/>
                    </a:cubicBezTo>
                    <a:lnTo>
                      <a:pt x="0" y="386194"/>
                    </a:lnTo>
                    <a:cubicBezTo>
                      <a:pt x="52823" y="282184"/>
                      <a:pt x="75973" y="165632"/>
                      <a:pt x="66911" y="49330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59651" y="1462325"/>
                <a:ext cx="2370016" cy="1105232"/>
              </a:xfrm>
              <a:custGeom>
                <a:avLst/>
                <a:gdLst/>
                <a:ahLst/>
                <a:cxnLst/>
                <a:rect l="l" t="t" r="r" b="b"/>
                <a:pathLst>
                  <a:path w="2370016" h="1105232">
                    <a:moveTo>
                      <a:pt x="2370016" y="325433"/>
                    </a:moveTo>
                    <a:cubicBezTo>
                      <a:pt x="2155146" y="806696"/>
                      <a:pt x="1665355" y="1105231"/>
                      <a:pt x="1139133" y="1075677"/>
                    </a:cubicBezTo>
                    <a:cubicBezTo>
                      <a:pt x="612911" y="1046122"/>
                      <a:pt x="159630" y="694620"/>
                      <a:pt x="0" y="192324"/>
                    </a:cubicBezTo>
                    <a:lnTo>
                      <a:pt x="605174" y="0"/>
                    </a:lnTo>
                    <a:cubicBezTo>
                      <a:pt x="684989" y="251148"/>
                      <a:pt x="911630" y="426898"/>
                      <a:pt x="1174741" y="441676"/>
                    </a:cubicBezTo>
                    <a:cubicBezTo>
                      <a:pt x="1437852" y="456453"/>
                      <a:pt x="1682747" y="307185"/>
                      <a:pt x="1790182" y="66554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-160384" y="93189"/>
                <a:ext cx="1191629" cy="1621471"/>
              </a:xfrm>
              <a:custGeom>
                <a:avLst/>
                <a:gdLst/>
                <a:ahLst/>
                <a:cxnLst/>
                <a:rect l="l" t="t" r="r" b="b"/>
                <a:pathLst>
                  <a:path w="1191629" h="1621471">
                    <a:moveTo>
                      <a:pt x="240772" y="1621472"/>
                    </a:moveTo>
                    <a:cubicBezTo>
                      <a:pt x="0" y="977328"/>
                      <a:pt x="315661" y="258560"/>
                      <a:pt x="952873" y="0"/>
                    </a:cubicBezTo>
                    <a:lnTo>
                      <a:pt x="1191628" y="588406"/>
                    </a:lnTo>
                    <a:cubicBezTo>
                      <a:pt x="873022" y="717686"/>
                      <a:pt x="715192" y="1077069"/>
                      <a:pt x="835578" y="1399141"/>
                    </a:cubicBezTo>
                    <a:close/>
                  </a:path>
                </a:pathLst>
              </a:custGeom>
              <a:solidFill>
                <a:srgbClr val="2F5F98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734270" y="0"/>
                <a:ext cx="535667" cy="694263"/>
              </a:xfrm>
              <a:custGeom>
                <a:avLst/>
                <a:gdLst/>
                <a:ahLst/>
                <a:cxnLst/>
                <a:rect l="l" t="t" r="r" b="b"/>
                <a:pathLst>
                  <a:path w="535667" h="694263">
                    <a:moveTo>
                      <a:pt x="0" y="118526"/>
                    </a:moveTo>
                    <a:cubicBezTo>
                      <a:pt x="167768" y="40471"/>
                      <a:pt x="350566" y="19"/>
                      <a:pt x="535603" y="0"/>
                    </a:cubicBezTo>
                    <a:lnTo>
                      <a:pt x="535667" y="635000"/>
                    </a:lnTo>
                    <a:cubicBezTo>
                      <a:pt x="443148" y="635009"/>
                      <a:pt x="351749" y="655235"/>
                      <a:pt x="267865" y="694263"/>
                    </a:cubicBezTo>
                    <a:close/>
                  </a:path>
                </a:pathLst>
              </a:custGeom>
              <a:solidFill>
                <a:srgbClr val="31356E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1270000" y="0"/>
                <a:ext cx="127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635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63" y="635000"/>
                    </a:lnTo>
                    <a:cubicBezTo>
                      <a:pt x="42" y="635000"/>
                      <a:pt x="21" y="635000"/>
                      <a:pt x="0" y="635000"/>
                    </a:cubicBezTo>
                    <a:close/>
                  </a:path>
                </a:pathLst>
              </a:custGeom>
              <a:solidFill>
                <a:srgbClr val="704E85"/>
              </a:solidFill>
            </p:spPr>
          </p:sp>
        </p:grpSp>
      </p:grpSp>
      <p:sp>
        <p:nvSpPr>
          <p:cNvPr id="33" name="TextBox 33"/>
          <p:cNvSpPr txBox="1"/>
          <p:nvPr/>
        </p:nvSpPr>
        <p:spPr>
          <a:xfrm>
            <a:off x="12422232" y="1484441"/>
            <a:ext cx="335116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</a:pPr>
            <a:r>
              <a:rPr lang="en-US" sz="1800" b="1" spc="-44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단지내 라이프스테이지 구성 비율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3960921" y="6465128"/>
            <a:ext cx="3514611" cy="2929704"/>
            <a:chOff x="0" y="-47625"/>
            <a:chExt cx="4686147" cy="3906272"/>
          </a:xfrm>
        </p:grpSpPr>
        <p:sp>
          <p:nvSpPr>
            <p:cNvPr id="35" name="TextBox 35"/>
            <p:cNvSpPr txBox="1"/>
            <p:nvPr/>
          </p:nvSpPr>
          <p:spPr>
            <a:xfrm>
              <a:off x="2140202" y="-47625"/>
              <a:ext cx="744236" cy="237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526"/>
                </a:lnSpc>
                <a:spcBef>
                  <a:spcPct val="0"/>
                </a:spcBef>
              </a:pPr>
              <a:r>
                <a:rPr lang="en-US" sz="1090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쇼핑공간</a:t>
              </a:r>
            </a:p>
          </p:txBody>
        </p:sp>
        <p:grpSp>
          <p:nvGrpSpPr>
            <p:cNvPr id="36" name="Group 36"/>
            <p:cNvGrpSpPr>
              <a:grpSpLocks noChangeAspect="1"/>
            </p:cNvGrpSpPr>
            <p:nvPr/>
          </p:nvGrpSpPr>
          <p:grpSpPr>
            <a:xfrm>
              <a:off x="2047626" y="87615"/>
              <a:ext cx="46289" cy="46289"/>
              <a:chOff x="5202934" y="-745662"/>
              <a:chExt cx="152400" cy="1524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5202934" y="-745662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</p:grpSp>
        <p:sp>
          <p:nvSpPr>
            <p:cNvPr id="38" name="TextBox 38"/>
            <p:cNvSpPr txBox="1"/>
            <p:nvPr/>
          </p:nvSpPr>
          <p:spPr>
            <a:xfrm>
              <a:off x="570845" y="3621572"/>
              <a:ext cx="558177" cy="237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526"/>
                </a:lnSpc>
                <a:spcBef>
                  <a:spcPct val="0"/>
                </a:spcBef>
              </a:pPr>
              <a:r>
                <a:rPr lang="en-US" sz="1090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아울렛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1320582" y="3621572"/>
              <a:ext cx="744236" cy="237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526"/>
                </a:lnSpc>
                <a:spcBef>
                  <a:spcPct val="0"/>
                </a:spcBef>
              </a:pPr>
              <a:r>
                <a:rPr lang="en-US" sz="1090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슈퍼마켓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2256377" y="3621572"/>
              <a:ext cx="558177" cy="237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526"/>
                </a:lnSpc>
                <a:spcBef>
                  <a:spcPct val="0"/>
                </a:spcBef>
              </a:pPr>
              <a:r>
                <a:rPr lang="en-US" sz="1090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브랜드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3099143" y="3621572"/>
              <a:ext cx="558177" cy="237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526"/>
                </a:lnSpc>
                <a:spcBef>
                  <a:spcPct val="0"/>
                </a:spcBef>
              </a:pPr>
              <a:r>
                <a:rPr lang="en-US" sz="1090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백화점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3755851" y="3621572"/>
              <a:ext cx="930296" cy="237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526"/>
                </a:lnSpc>
                <a:spcBef>
                  <a:spcPct val="0"/>
                </a:spcBef>
              </a:pPr>
              <a:r>
                <a:rPr lang="en-US" sz="1090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대형할인점</a:t>
              </a:r>
            </a:p>
          </p:txBody>
        </p:sp>
        <p:grpSp>
          <p:nvGrpSpPr>
            <p:cNvPr id="43" name="Group 43"/>
            <p:cNvGrpSpPr>
              <a:grpSpLocks noChangeAspect="1"/>
            </p:cNvGrpSpPr>
            <p:nvPr/>
          </p:nvGrpSpPr>
          <p:grpSpPr>
            <a:xfrm>
              <a:off x="467328" y="314096"/>
              <a:ext cx="4136276" cy="3262784"/>
              <a:chOff x="0" y="0"/>
              <a:chExt cx="13618175" cy="10742312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-6350"/>
                <a:ext cx="1361817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3618175" h="12700">
                    <a:moveTo>
                      <a:pt x="0" y="0"/>
                    </a:moveTo>
                    <a:lnTo>
                      <a:pt x="13618175" y="0"/>
                    </a:lnTo>
                    <a:lnTo>
                      <a:pt x="1361817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D64"/>
              </a:solidFill>
            </p:spPr>
          </p:sp>
          <p:sp>
            <p:nvSpPr>
              <p:cNvPr id="45" name="Freeform 45"/>
              <p:cNvSpPr/>
              <p:nvPr/>
            </p:nvSpPr>
            <p:spPr>
              <a:xfrm>
                <a:off x="0" y="2679228"/>
                <a:ext cx="1361817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3618175" h="12700">
                    <a:moveTo>
                      <a:pt x="0" y="0"/>
                    </a:moveTo>
                    <a:lnTo>
                      <a:pt x="13618175" y="0"/>
                    </a:lnTo>
                    <a:lnTo>
                      <a:pt x="1361817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D64"/>
              </a:solidFill>
            </p:spPr>
          </p:sp>
          <p:sp>
            <p:nvSpPr>
              <p:cNvPr id="46" name="Freeform 46"/>
              <p:cNvSpPr/>
              <p:nvPr/>
            </p:nvSpPr>
            <p:spPr>
              <a:xfrm>
                <a:off x="0" y="5364806"/>
                <a:ext cx="1361817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3618175" h="12700">
                    <a:moveTo>
                      <a:pt x="0" y="0"/>
                    </a:moveTo>
                    <a:lnTo>
                      <a:pt x="13618175" y="0"/>
                    </a:lnTo>
                    <a:lnTo>
                      <a:pt x="1361817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D64"/>
              </a:solidFill>
            </p:spPr>
          </p:sp>
          <p:sp>
            <p:nvSpPr>
              <p:cNvPr id="47" name="Freeform 47"/>
              <p:cNvSpPr/>
              <p:nvPr/>
            </p:nvSpPr>
            <p:spPr>
              <a:xfrm>
                <a:off x="0" y="8050384"/>
                <a:ext cx="1361817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3618175" h="12700">
                    <a:moveTo>
                      <a:pt x="0" y="0"/>
                    </a:moveTo>
                    <a:lnTo>
                      <a:pt x="13618175" y="0"/>
                    </a:lnTo>
                    <a:lnTo>
                      <a:pt x="1361817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D64"/>
              </a:solidFill>
            </p:spPr>
          </p:sp>
          <p:sp>
            <p:nvSpPr>
              <p:cNvPr id="48" name="Freeform 48"/>
              <p:cNvSpPr/>
              <p:nvPr/>
            </p:nvSpPr>
            <p:spPr>
              <a:xfrm>
                <a:off x="0" y="10735962"/>
                <a:ext cx="1361817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3618175" h="12700">
                    <a:moveTo>
                      <a:pt x="0" y="0"/>
                    </a:moveTo>
                    <a:lnTo>
                      <a:pt x="13618175" y="0"/>
                    </a:lnTo>
                    <a:lnTo>
                      <a:pt x="1361817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D64"/>
              </a:solidFill>
            </p:spPr>
          </p:sp>
        </p:grpSp>
        <p:sp>
          <p:nvSpPr>
            <p:cNvPr id="49" name="TextBox 49"/>
            <p:cNvSpPr txBox="1"/>
            <p:nvPr/>
          </p:nvSpPr>
          <p:spPr>
            <a:xfrm>
              <a:off x="0" y="155712"/>
              <a:ext cx="375011" cy="237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1526"/>
                </a:lnSpc>
                <a:spcBef>
                  <a:spcPct val="0"/>
                </a:spcBef>
              </a:pPr>
              <a:r>
                <a:rPr lang="en-US" sz="1090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200 </a:t>
              </a: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971408"/>
              <a:ext cx="375011" cy="237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1526"/>
                </a:lnSpc>
                <a:spcBef>
                  <a:spcPct val="0"/>
                </a:spcBef>
              </a:pPr>
              <a:r>
                <a:rPr lang="en-US" sz="1090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150 </a:t>
              </a: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1787104"/>
              <a:ext cx="375011" cy="237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1526"/>
                </a:lnSpc>
                <a:spcBef>
                  <a:spcPct val="0"/>
                </a:spcBef>
              </a:pPr>
              <a:r>
                <a:rPr lang="en-US" sz="1090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100 </a:t>
              </a: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109967" y="2602800"/>
              <a:ext cx="265045" cy="237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1526"/>
                </a:lnSpc>
                <a:spcBef>
                  <a:spcPct val="0"/>
                </a:spcBef>
              </a:pPr>
              <a:r>
                <a:rPr lang="en-US" sz="1090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50 </a:t>
              </a: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219932" y="3418496"/>
              <a:ext cx="155079" cy="237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1526"/>
                </a:lnSpc>
                <a:spcBef>
                  <a:spcPct val="0"/>
                </a:spcBef>
              </a:pPr>
              <a:r>
                <a:rPr lang="en-US" sz="1090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0 </a:t>
              </a:r>
            </a:p>
          </p:txBody>
        </p:sp>
        <p:grpSp>
          <p:nvGrpSpPr>
            <p:cNvPr id="54" name="Group 54"/>
            <p:cNvGrpSpPr>
              <a:grpSpLocks noChangeAspect="1"/>
            </p:cNvGrpSpPr>
            <p:nvPr/>
          </p:nvGrpSpPr>
          <p:grpSpPr>
            <a:xfrm>
              <a:off x="1310094" y="720016"/>
              <a:ext cx="3293510" cy="2856865"/>
              <a:chOff x="2774703" y="1336439"/>
              <a:chExt cx="10843472" cy="9405873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6CE5E8"/>
              </a:solidFill>
            </p:spPr>
          </p:sp>
          <p:sp>
            <p:nvSpPr>
              <p:cNvPr id="56" name="Freeform 56"/>
              <p:cNvSpPr/>
              <p:nvPr/>
            </p:nvSpPr>
            <p:spPr>
              <a:xfrm>
                <a:off x="2774703" y="8050384"/>
                <a:ext cx="2519362" cy="2691928"/>
              </a:xfrm>
              <a:custGeom>
                <a:avLst/>
                <a:gdLst/>
                <a:ahLst/>
                <a:cxnLst/>
                <a:rect l="l" t="t" r="r" b="b"/>
                <a:pathLst>
                  <a:path w="2519362" h="2691928">
                    <a:moveTo>
                      <a:pt x="0" y="2691928"/>
                    </a:moveTo>
                    <a:lnTo>
                      <a:pt x="0" y="201549"/>
                    </a:lnTo>
                    <a:cubicBezTo>
                      <a:pt x="0" y="90236"/>
                      <a:pt x="90237" y="0"/>
                      <a:pt x="201549" y="0"/>
                    </a:cubicBezTo>
                    <a:lnTo>
                      <a:pt x="2317813" y="0"/>
                    </a:lnTo>
                    <a:cubicBezTo>
                      <a:pt x="2429126" y="0"/>
                      <a:pt x="2519362" y="90236"/>
                      <a:pt x="2519362" y="201549"/>
                    </a:cubicBezTo>
                    <a:lnTo>
                      <a:pt x="2519362" y="2691928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57" name="Freeform 57"/>
              <p:cNvSpPr/>
              <p:nvPr/>
            </p:nvSpPr>
            <p:spPr>
              <a:xfrm>
                <a:off x="5549406" y="1336439"/>
                <a:ext cx="2519362" cy="9405873"/>
              </a:xfrm>
              <a:custGeom>
                <a:avLst/>
                <a:gdLst/>
                <a:ahLst/>
                <a:cxnLst/>
                <a:rect l="l" t="t" r="r" b="b"/>
                <a:pathLst>
                  <a:path w="2519362" h="9405873">
                    <a:moveTo>
                      <a:pt x="0" y="9405873"/>
                    </a:moveTo>
                    <a:lnTo>
                      <a:pt x="0" y="201549"/>
                    </a:lnTo>
                    <a:cubicBezTo>
                      <a:pt x="0" y="148095"/>
                      <a:pt x="21235" y="96830"/>
                      <a:pt x="59033" y="59032"/>
                    </a:cubicBezTo>
                    <a:cubicBezTo>
                      <a:pt x="96830" y="21235"/>
                      <a:pt x="148095" y="0"/>
                      <a:pt x="201549" y="0"/>
                    </a:cubicBezTo>
                    <a:lnTo>
                      <a:pt x="2317814" y="0"/>
                    </a:lnTo>
                    <a:cubicBezTo>
                      <a:pt x="2371268" y="0"/>
                      <a:pt x="2422533" y="21235"/>
                      <a:pt x="2460331" y="59032"/>
                    </a:cubicBezTo>
                    <a:cubicBezTo>
                      <a:pt x="2498128" y="96830"/>
                      <a:pt x="2519363" y="148095"/>
                      <a:pt x="2519363" y="201549"/>
                    </a:cubicBezTo>
                    <a:lnTo>
                      <a:pt x="2519363" y="9405873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58" name="Freeform 58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6CE5E8"/>
              </a:solidFill>
            </p:spPr>
          </p:sp>
          <p:sp>
            <p:nvSpPr>
              <p:cNvPr id="59" name="Freeform 59"/>
              <p:cNvSpPr/>
              <p:nvPr/>
            </p:nvSpPr>
            <p:spPr>
              <a:xfrm>
                <a:off x="11098812" y="10198846"/>
                <a:ext cx="2519362" cy="543465"/>
              </a:xfrm>
              <a:custGeom>
                <a:avLst/>
                <a:gdLst/>
                <a:ahLst/>
                <a:cxnLst/>
                <a:rect l="l" t="t" r="r" b="b"/>
                <a:pathLst>
                  <a:path w="2519362" h="543465">
                    <a:moveTo>
                      <a:pt x="0" y="543466"/>
                    </a:moveTo>
                    <a:lnTo>
                      <a:pt x="0" y="201549"/>
                    </a:lnTo>
                    <a:cubicBezTo>
                      <a:pt x="0" y="90237"/>
                      <a:pt x="90237" y="0"/>
                      <a:pt x="201549" y="0"/>
                    </a:cubicBezTo>
                    <a:lnTo>
                      <a:pt x="2317814" y="0"/>
                    </a:lnTo>
                    <a:cubicBezTo>
                      <a:pt x="2429127" y="0"/>
                      <a:pt x="2519363" y="90237"/>
                      <a:pt x="2519363" y="201549"/>
                    </a:cubicBezTo>
                    <a:lnTo>
                      <a:pt x="2519363" y="543466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</p:grpSp>
      </p:grpSp>
      <p:grpSp>
        <p:nvGrpSpPr>
          <p:cNvPr id="60" name="Group 60"/>
          <p:cNvGrpSpPr/>
          <p:nvPr/>
        </p:nvGrpSpPr>
        <p:grpSpPr>
          <a:xfrm>
            <a:off x="9502068" y="6465128"/>
            <a:ext cx="3817110" cy="3217771"/>
            <a:chOff x="-33710" y="-47625"/>
            <a:chExt cx="5089481" cy="4290362"/>
          </a:xfrm>
        </p:grpSpPr>
        <p:sp>
          <p:nvSpPr>
            <p:cNvPr id="61" name="TextBox 61"/>
            <p:cNvSpPr txBox="1"/>
            <p:nvPr/>
          </p:nvSpPr>
          <p:spPr>
            <a:xfrm>
              <a:off x="2475769" y="-47625"/>
              <a:ext cx="476917" cy="204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304"/>
                </a:lnSpc>
                <a:spcBef>
                  <a:spcPct val="0"/>
                </a:spcBef>
              </a:pPr>
              <a:r>
                <a:rPr lang="en-US" sz="931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관광지</a:t>
              </a:r>
            </a:p>
          </p:txBody>
        </p:sp>
        <p:grpSp>
          <p:nvGrpSpPr>
            <p:cNvPr id="62" name="Group 62"/>
            <p:cNvGrpSpPr>
              <a:grpSpLocks noChangeAspect="1"/>
            </p:cNvGrpSpPr>
            <p:nvPr/>
          </p:nvGrpSpPr>
          <p:grpSpPr>
            <a:xfrm>
              <a:off x="2422527" y="80726"/>
              <a:ext cx="26621" cy="26621"/>
              <a:chOff x="11582711" y="-919346"/>
              <a:chExt cx="152400" cy="152400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11582711" y="-919346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2C92D5"/>
              </a:solidFill>
            </p:spPr>
          </p:sp>
        </p:grpSp>
        <p:sp>
          <p:nvSpPr>
            <p:cNvPr id="64" name="TextBox 64"/>
            <p:cNvSpPr txBox="1"/>
            <p:nvPr/>
          </p:nvSpPr>
          <p:spPr>
            <a:xfrm rot="18900000">
              <a:off x="-33710" y="3958403"/>
              <a:ext cx="794857" cy="204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304"/>
                </a:lnSpc>
                <a:spcBef>
                  <a:spcPct val="0"/>
                </a:spcBef>
              </a:pPr>
              <a:r>
                <a:rPr lang="en-US" sz="931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자연휴양림</a:t>
              </a:r>
            </a:p>
          </p:txBody>
        </p:sp>
        <p:sp>
          <p:nvSpPr>
            <p:cNvPr id="65" name="TextBox 65"/>
            <p:cNvSpPr txBox="1"/>
            <p:nvPr/>
          </p:nvSpPr>
          <p:spPr>
            <a:xfrm rot="18900000">
              <a:off x="664159" y="3845994"/>
              <a:ext cx="476917" cy="204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304"/>
                </a:lnSpc>
                <a:spcBef>
                  <a:spcPct val="0"/>
                </a:spcBef>
              </a:pPr>
              <a:r>
                <a:rPr lang="en-US" sz="931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식물원</a:t>
              </a:r>
            </a:p>
          </p:txBody>
        </p:sp>
        <p:sp>
          <p:nvSpPr>
            <p:cNvPr id="66" name="TextBox 66"/>
            <p:cNvSpPr txBox="1"/>
            <p:nvPr/>
          </p:nvSpPr>
          <p:spPr>
            <a:xfrm rot="18900000">
              <a:off x="627567" y="4037809"/>
              <a:ext cx="1019452" cy="204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304"/>
                </a:lnSpc>
                <a:spcBef>
                  <a:spcPct val="0"/>
                </a:spcBef>
              </a:pPr>
              <a:r>
                <a:rPr lang="en-US" sz="931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박물관/기념관</a:t>
              </a:r>
            </a:p>
          </p:txBody>
        </p:sp>
        <p:sp>
          <p:nvSpPr>
            <p:cNvPr id="67" name="TextBox 67"/>
            <p:cNvSpPr txBox="1"/>
            <p:nvPr/>
          </p:nvSpPr>
          <p:spPr>
            <a:xfrm rot="18900000">
              <a:off x="1517140" y="3845994"/>
              <a:ext cx="476917" cy="204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304"/>
                </a:lnSpc>
                <a:spcBef>
                  <a:spcPct val="0"/>
                </a:spcBef>
              </a:pPr>
              <a:r>
                <a:rPr lang="en-US" sz="931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미술관</a:t>
              </a:r>
            </a:p>
          </p:txBody>
        </p:sp>
        <p:sp>
          <p:nvSpPr>
            <p:cNvPr id="68" name="TextBox 68"/>
            <p:cNvSpPr txBox="1"/>
            <p:nvPr/>
          </p:nvSpPr>
          <p:spPr>
            <a:xfrm rot="18900000">
              <a:off x="1943629" y="3845994"/>
              <a:ext cx="476917" cy="204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304"/>
                </a:lnSpc>
                <a:spcBef>
                  <a:spcPct val="0"/>
                </a:spcBef>
              </a:pPr>
              <a:r>
                <a:rPr lang="en-US" sz="931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레프팅</a:t>
              </a:r>
            </a:p>
          </p:txBody>
        </p:sp>
        <p:sp>
          <p:nvSpPr>
            <p:cNvPr id="69" name="TextBox 69"/>
            <p:cNvSpPr txBox="1"/>
            <p:nvPr/>
          </p:nvSpPr>
          <p:spPr>
            <a:xfrm rot="18900000">
              <a:off x="2370118" y="3845994"/>
              <a:ext cx="476917" cy="204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304"/>
                </a:lnSpc>
                <a:spcBef>
                  <a:spcPct val="0"/>
                </a:spcBef>
              </a:pPr>
              <a:r>
                <a:rPr lang="en-US" sz="931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동물원</a:t>
              </a:r>
            </a:p>
          </p:txBody>
        </p:sp>
        <p:sp>
          <p:nvSpPr>
            <p:cNvPr id="70" name="TextBox 70"/>
            <p:cNvSpPr txBox="1"/>
            <p:nvPr/>
          </p:nvSpPr>
          <p:spPr>
            <a:xfrm rot="18900000">
              <a:off x="2660912" y="3902201"/>
              <a:ext cx="635897" cy="204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304"/>
                </a:lnSpc>
                <a:spcBef>
                  <a:spcPct val="0"/>
                </a:spcBef>
              </a:pPr>
              <a:r>
                <a:rPr lang="en-US" sz="931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놀이시설</a:t>
              </a:r>
            </a:p>
          </p:txBody>
        </p:sp>
        <p:sp>
          <p:nvSpPr>
            <p:cNvPr id="71" name="TextBox 71"/>
            <p:cNvSpPr txBox="1"/>
            <p:nvPr/>
          </p:nvSpPr>
          <p:spPr>
            <a:xfrm rot="18900000">
              <a:off x="3087403" y="3902201"/>
              <a:ext cx="635897" cy="204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304"/>
                </a:lnSpc>
                <a:spcBef>
                  <a:spcPct val="0"/>
                </a:spcBef>
              </a:pPr>
              <a:r>
                <a:rPr lang="en-US" sz="931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국립공원</a:t>
              </a:r>
            </a:p>
          </p:txBody>
        </p:sp>
        <p:sp>
          <p:nvSpPr>
            <p:cNvPr id="72" name="TextBox 72"/>
            <p:cNvSpPr txBox="1"/>
            <p:nvPr/>
          </p:nvSpPr>
          <p:spPr>
            <a:xfrm rot="18900000">
              <a:off x="3649588" y="3845994"/>
              <a:ext cx="476917" cy="204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304"/>
                </a:lnSpc>
                <a:spcBef>
                  <a:spcPct val="0"/>
                </a:spcBef>
              </a:pPr>
              <a:r>
                <a:rPr lang="en-US" sz="931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관광지</a:t>
              </a:r>
            </a:p>
          </p:txBody>
        </p:sp>
        <p:sp>
          <p:nvSpPr>
            <p:cNvPr id="73" name="TextBox 73"/>
            <p:cNvSpPr txBox="1"/>
            <p:nvPr/>
          </p:nvSpPr>
          <p:spPr>
            <a:xfrm rot="18900000">
              <a:off x="4076077" y="3845994"/>
              <a:ext cx="476917" cy="204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304"/>
                </a:lnSpc>
                <a:spcBef>
                  <a:spcPct val="0"/>
                </a:spcBef>
              </a:pPr>
              <a:r>
                <a:rPr lang="en-US" sz="931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공연장</a:t>
              </a:r>
            </a:p>
          </p:txBody>
        </p:sp>
        <p:sp>
          <p:nvSpPr>
            <p:cNvPr id="74" name="TextBox 74"/>
            <p:cNvSpPr txBox="1"/>
            <p:nvPr/>
          </p:nvSpPr>
          <p:spPr>
            <a:xfrm rot="18900000">
              <a:off x="4638250" y="3789793"/>
              <a:ext cx="317957" cy="204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304"/>
                </a:lnSpc>
                <a:spcBef>
                  <a:spcPct val="0"/>
                </a:spcBef>
              </a:pPr>
              <a:r>
                <a:rPr lang="en-US" sz="931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고궁</a:t>
              </a:r>
            </a:p>
          </p:txBody>
        </p:sp>
        <p:grpSp>
          <p:nvGrpSpPr>
            <p:cNvPr id="75" name="Group 75"/>
            <p:cNvGrpSpPr>
              <a:grpSpLocks noChangeAspect="1"/>
            </p:cNvGrpSpPr>
            <p:nvPr/>
          </p:nvGrpSpPr>
          <p:grpSpPr>
            <a:xfrm>
              <a:off x="399305" y="241313"/>
              <a:ext cx="4656466" cy="3382461"/>
              <a:chOff x="0" y="0"/>
              <a:chExt cx="26657724" cy="19364194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0" y="-6350"/>
                <a:ext cx="2665772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6657725" h="12700">
                    <a:moveTo>
                      <a:pt x="0" y="0"/>
                    </a:moveTo>
                    <a:lnTo>
                      <a:pt x="26657725" y="0"/>
                    </a:lnTo>
                    <a:lnTo>
                      <a:pt x="2665772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D64"/>
              </a:solidFill>
            </p:spPr>
          </p:sp>
          <p:sp>
            <p:nvSpPr>
              <p:cNvPr id="77" name="Freeform 77"/>
              <p:cNvSpPr/>
              <p:nvPr/>
            </p:nvSpPr>
            <p:spPr>
              <a:xfrm>
                <a:off x="0" y="4834698"/>
                <a:ext cx="2665772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6657725" h="12700">
                    <a:moveTo>
                      <a:pt x="0" y="0"/>
                    </a:moveTo>
                    <a:lnTo>
                      <a:pt x="26657725" y="0"/>
                    </a:lnTo>
                    <a:lnTo>
                      <a:pt x="2665772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D64"/>
              </a:solidFill>
            </p:spPr>
          </p:sp>
          <p:sp>
            <p:nvSpPr>
              <p:cNvPr id="78" name="Freeform 78"/>
              <p:cNvSpPr/>
              <p:nvPr/>
            </p:nvSpPr>
            <p:spPr>
              <a:xfrm>
                <a:off x="0" y="9675747"/>
                <a:ext cx="2665772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6657725" h="12700">
                    <a:moveTo>
                      <a:pt x="0" y="0"/>
                    </a:moveTo>
                    <a:lnTo>
                      <a:pt x="26657725" y="0"/>
                    </a:lnTo>
                    <a:lnTo>
                      <a:pt x="2665772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D64"/>
              </a:solidFill>
            </p:spPr>
          </p:sp>
          <p:sp>
            <p:nvSpPr>
              <p:cNvPr id="79" name="Freeform 79"/>
              <p:cNvSpPr/>
              <p:nvPr/>
            </p:nvSpPr>
            <p:spPr>
              <a:xfrm>
                <a:off x="0" y="14516796"/>
                <a:ext cx="2665772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6657725" h="12700">
                    <a:moveTo>
                      <a:pt x="0" y="0"/>
                    </a:moveTo>
                    <a:lnTo>
                      <a:pt x="26657725" y="0"/>
                    </a:lnTo>
                    <a:lnTo>
                      <a:pt x="2665772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D64"/>
              </a:solidFill>
            </p:spPr>
          </p:sp>
          <p:sp>
            <p:nvSpPr>
              <p:cNvPr id="80" name="Freeform 80"/>
              <p:cNvSpPr/>
              <p:nvPr/>
            </p:nvSpPr>
            <p:spPr>
              <a:xfrm>
                <a:off x="0" y="19357843"/>
                <a:ext cx="2665772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6657725" h="12700">
                    <a:moveTo>
                      <a:pt x="0" y="0"/>
                    </a:moveTo>
                    <a:lnTo>
                      <a:pt x="26657725" y="0"/>
                    </a:lnTo>
                    <a:lnTo>
                      <a:pt x="2665772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D64"/>
              </a:solidFill>
            </p:spPr>
          </p:sp>
        </p:grpSp>
        <p:sp>
          <p:nvSpPr>
            <p:cNvPr id="81" name="TextBox 81"/>
            <p:cNvSpPr txBox="1"/>
            <p:nvPr/>
          </p:nvSpPr>
          <p:spPr>
            <a:xfrm>
              <a:off x="-1" y="99652"/>
              <a:ext cx="320435" cy="204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1304"/>
                </a:lnSpc>
                <a:spcBef>
                  <a:spcPct val="0"/>
                </a:spcBef>
              </a:pPr>
              <a:r>
                <a:rPr lang="en-US" sz="931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200 </a:t>
              </a:r>
            </a:p>
          </p:txBody>
        </p:sp>
        <p:sp>
          <p:nvSpPr>
            <p:cNvPr id="82" name="TextBox 82"/>
            <p:cNvSpPr txBox="1"/>
            <p:nvPr/>
          </p:nvSpPr>
          <p:spPr>
            <a:xfrm>
              <a:off x="-1" y="945268"/>
              <a:ext cx="320435" cy="204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1304"/>
                </a:lnSpc>
                <a:spcBef>
                  <a:spcPct val="0"/>
                </a:spcBef>
              </a:pPr>
              <a:r>
                <a:rPr lang="en-US" sz="931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150 </a:t>
              </a:r>
            </a:p>
          </p:txBody>
        </p:sp>
        <p:sp>
          <p:nvSpPr>
            <p:cNvPr id="83" name="TextBox 83"/>
            <p:cNvSpPr txBox="1"/>
            <p:nvPr/>
          </p:nvSpPr>
          <p:spPr>
            <a:xfrm>
              <a:off x="-1" y="1790883"/>
              <a:ext cx="320435" cy="204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1304"/>
                </a:lnSpc>
                <a:spcBef>
                  <a:spcPct val="0"/>
                </a:spcBef>
              </a:pPr>
              <a:r>
                <a:rPr lang="en-US" sz="931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100 </a:t>
              </a:r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93969" y="2636498"/>
              <a:ext cx="226465" cy="204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1304"/>
                </a:lnSpc>
                <a:spcBef>
                  <a:spcPct val="0"/>
                </a:spcBef>
              </a:pPr>
              <a:r>
                <a:rPr lang="en-US" sz="931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50 </a:t>
              </a:r>
            </a:p>
          </p:txBody>
        </p:sp>
        <p:sp>
          <p:nvSpPr>
            <p:cNvPr id="85" name="TextBox 85"/>
            <p:cNvSpPr txBox="1"/>
            <p:nvPr/>
          </p:nvSpPr>
          <p:spPr>
            <a:xfrm>
              <a:off x="187939" y="3482113"/>
              <a:ext cx="132497" cy="204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1304"/>
                </a:lnSpc>
                <a:spcBef>
                  <a:spcPct val="0"/>
                </a:spcBef>
              </a:pPr>
              <a:r>
                <a:rPr lang="en-US" sz="931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0 </a:t>
              </a:r>
            </a:p>
          </p:txBody>
        </p:sp>
        <p:grpSp>
          <p:nvGrpSpPr>
            <p:cNvPr id="86" name="Group 86"/>
            <p:cNvGrpSpPr>
              <a:grpSpLocks noChangeAspect="1"/>
            </p:cNvGrpSpPr>
            <p:nvPr/>
          </p:nvGrpSpPr>
          <p:grpSpPr>
            <a:xfrm>
              <a:off x="825795" y="916696"/>
              <a:ext cx="3803486" cy="2707078"/>
              <a:chOff x="2441605" y="3866489"/>
              <a:chExt cx="21774514" cy="15497705"/>
            </a:xfrm>
          </p:grpSpPr>
          <p:sp>
            <p:nvSpPr>
              <p:cNvPr id="87" name="Freeform 87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2C92D5"/>
              </a:solidFill>
            </p:spPr>
          </p:sp>
          <p:sp>
            <p:nvSpPr>
              <p:cNvPr id="88" name="Freeform 88"/>
              <p:cNvSpPr/>
              <p:nvPr/>
            </p:nvSpPr>
            <p:spPr>
              <a:xfrm>
                <a:off x="2441605" y="18873739"/>
                <a:ext cx="2241672" cy="490454"/>
              </a:xfrm>
              <a:custGeom>
                <a:avLst/>
                <a:gdLst/>
                <a:ahLst/>
                <a:cxnLst/>
                <a:rect l="l" t="t" r="r" b="b"/>
                <a:pathLst>
                  <a:path w="2241672" h="490454">
                    <a:moveTo>
                      <a:pt x="0" y="490454"/>
                    </a:moveTo>
                    <a:lnTo>
                      <a:pt x="0" y="179334"/>
                    </a:lnTo>
                    <a:cubicBezTo>
                      <a:pt x="1" y="80290"/>
                      <a:pt x="80291" y="0"/>
                      <a:pt x="179334" y="0"/>
                    </a:cubicBezTo>
                    <a:lnTo>
                      <a:pt x="2062339" y="0"/>
                    </a:lnTo>
                    <a:cubicBezTo>
                      <a:pt x="2161382" y="0"/>
                      <a:pt x="2241672" y="80290"/>
                      <a:pt x="2241672" y="179334"/>
                    </a:cubicBezTo>
                    <a:lnTo>
                      <a:pt x="2241672" y="490454"/>
                    </a:lnTo>
                    <a:close/>
                  </a:path>
                </a:pathLst>
              </a:custGeom>
              <a:solidFill>
                <a:srgbClr val="2C92D5"/>
              </a:solidFill>
            </p:spPr>
          </p:sp>
          <p:sp>
            <p:nvSpPr>
              <p:cNvPr id="89" name="Freeform 89"/>
              <p:cNvSpPr/>
              <p:nvPr/>
            </p:nvSpPr>
            <p:spPr>
              <a:xfrm>
                <a:off x="4883210" y="3866489"/>
                <a:ext cx="2241672" cy="15497704"/>
              </a:xfrm>
              <a:custGeom>
                <a:avLst/>
                <a:gdLst/>
                <a:ahLst/>
                <a:cxnLst/>
                <a:rect l="l" t="t" r="r" b="b"/>
                <a:pathLst>
                  <a:path w="2241672" h="15497704">
                    <a:moveTo>
                      <a:pt x="0" y="15497704"/>
                    </a:moveTo>
                    <a:lnTo>
                      <a:pt x="0" y="179333"/>
                    </a:lnTo>
                    <a:cubicBezTo>
                      <a:pt x="0" y="80290"/>
                      <a:pt x="80291" y="0"/>
                      <a:pt x="179334" y="0"/>
                    </a:cubicBezTo>
                    <a:lnTo>
                      <a:pt x="2062339" y="0"/>
                    </a:lnTo>
                    <a:cubicBezTo>
                      <a:pt x="2109901" y="0"/>
                      <a:pt x="2155515" y="18894"/>
                      <a:pt x="2189147" y="52525"/>
                    </a:cubicBezTo>
                    <a:cubicBezTo>
                      <a:pt x="2222779" y="86157"/>
                      <a:pt x="2241673" y="131771"/>
                      <a:pt x="2241673" y="179333"/>
                    </a:cubicBezTo>
                    <a:lnTo>
                      <a:pt x="2241673" y="15497704"/>
                    </a:lnTo>
                    <a:close/>
                  </a:path>
                </a:pathLst>
              </a:custGeom>
              <a:solidFill>
                <a:srgbClr val="2C92D5"/>
              </a:solidFill>
            </p:spPr>
          </p:sp>
          <p:sp>
            <p:nvSpPr>
              <p:cNvPr id="90" name="Freeform 90"/>
              <p:cNvSpPr/>
              <p:nvPr/>
            </p:nvSpPr>
            <p:spPr>
              <a:xfrm>
                <a:off x="7324816" y="18873739"/>
                <a:ext cx="2241672" cy="490454"/>
              </a:xfrm>
              <a:custGeom>
                <a:avLst/>
                <a:gdLst/>
                <a:ahLst/>
                <a:cxnLst/>
                <a:rect l="l" t="t" r="r" b="b"/>
                <a:pathLst>
                  <a:path w="2241672" h="490454">
                    <a:moveTo>
                      <a:pt x="0" y="490454"/>
                    </a:moveTo>
                    <a:lnTo>
                      <a:pt x="0" y="179334"/>
                    </a:lnTo>
                    <a:cubicBezTo>
                      <a:pt x="0" y="80290"/>
                      <a:pt x="80290" y="0"/>
                      <a:pt x="179333" y="0"/>
                    </a:cubicBezTo>
                    <a:lnTo>
                      <a:pt x="2062338" y="0"/>
                    </a:lnTo>
                    <a:cubicBezTo>
                      <a:pt x="2161381" y="0"/>
                      <a:pt x="2241671" y="80290"/>
                      <a:pt x="2241671" y="179334"/>
                    </a:cubicBezTo>
                    <a:lnTo>
                      <a:pt x="2241671" y="490454"/>
                    </a:lnTo>
                    <a:close/>
                  </a:path>
                </a:pathLst>
              </a:custGeom>
              <a:solidFill>
                <a:srgbClr val="2C92D5"/>
              </a:solidFill>
            </p:spPr>
          </p:sp>
          <p:sp>
            <p:nvSpPr>
              <p:cNvPr id="91" name="Freeform 91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2C92D5"/>
              </a:solidFill>
            </p:spPr>
          </p:sp>
          <p:sp>
            <p:nvSpPr>
              <p:cNvPr id="92" name="Freeform 92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2C92D5"/>
              </a:solidFill>
            </p:spPr>
          </p:sp>
          <p:sp>
            <p:nvSpPr>
              <p:cNvPr id="93" name="Freeform 93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2C92D5"/>
              </a:solidFill>
            </p:spPr>
          </p:sp>
          <p:sp>
            <p:nvSpPr>
              <p:cNvPr id="94" name="Freeform 94"/>
              <p:cNvSpPr/>
              <p:nvPr/>
            </p:nvSpPr>
            <p:spPr>
              <a:xfrm>
                <a:off x="17091236" y="18873739"/>
                <a:ext cx="2241672" cy="490454"/>
              </a:xfrm>
              <a:custGeom>
                <a:avLst/>
                <a:gdLst/>
                <a:ahLst/>
                <a:cxnLst/>
                <a:rect l="l" t="t" r="r" b="b"/>
                <a:pathLst>
                  <a:path w="2241672" h="490454">
                    <a:moveTo>
                      <a:pt x="0" y="490454"/>
                    </a:moveTo>
                    <a:lnTo>
                      <a:pt x="0" y="179334"/>
                    </a:lnTo>
                    <a:cubicBezTo>
                      <a:pt x="0" y="131771"/>
                      <a:pt x="18895" y="86156"/>
                      <a:pt x="52525" y="52526"/>
                    </a:cubicBezTo>
                    <a:cubicBezTo>
                      <a:pt x="86157" y="18894"/>
                      <a:pt x="131772" y="0"/>
                      <a:pt x="179335" y="0"/>
                    </a:cubicBezTo>
                    <a:lnTo>
                      <a:pt x="2062339" y="0"/>
                    </a:lnTo>
                    <a:cubicBezTo>
                      <a:pt x="2161383" y="0"/>
                      <a:pt x="2241672" y="80290"/>
                      <a:pt x="2241672" y="179334"/>
                    </a:cubicBezTo>
                    <a:lnTo>
                      <a:pt x="2241672" y="490454"/>
                    </a:lnTo>
                    <a:close/>
                  </a:path>
                </a:pathLst>
              </a:custGeom>
              <a:solidFill>
                <a:srgbClr val="2C92D5"/>
              </a:solidFill>
            </p:spPr>
          </p:sp>
          <p:sp>
            <p:nvSpPr>
              <p:cNvPr id="95" name="Freeform 95"/>
              <p:cNvSpPr/>
              <p:nvPr/>
            </p:nvSpPr>
            <p:spPr>
              <a:xfrm>
                <a:off x="19532842" y="18873739"/>
                <a:ext cx="2241672" cy="490454"/>
              </a:xfrm>
              <a:custGeom>
                <a:avLst/>
                <a:gdLst/>
                <a:ahLst/>
                <a:cxnLst/>
                <a:rect l="l" t="t" r="r" b="b"/>
                <a:pathLst>
                  <a:path w="2241672" h="490454">
                    <a:moveTo>
                      <a:pt x="0" y="490454"/>
                    </a:moveTo>
                    <a:lnTo>
                      <a:pt x="0" y="179334"/>
                    </a:lnTo>
                    <a:cubicBezTo>
                      <a:pt x="0" y="80290"/>
                      <a:pt x="80290" y="0"/>
                      <a:pt x="179333" y="0"/>
                    </a:cubicBezTo>
                    <a:lnTo>
                      <a:pt x="2062338" y="0"/>
                    </a:lnTo>
                    <a:cubicBezTo>
                      <a:pt x="2109901" y="0"/>
                      <a:pt x="2155515" y="18894"/>
                      <a:pt x="2189147" y="52526"/>
                    </a:cubicBezTo>
                    <a:cubicBezTo>
                      <a:pt x="2222777" y="86156"/>
                      <a:pt x="2241672" y="131771"/>
                      <a:pt x="2241672" y="179334"/>
                    </a:cubicBezTo>
                    <a:lnTo>
                      <a:pt x="2241672" y="490454"/>
                    </a:lnTo>
                    <a:close/>
                  </a:path>
                </a:pathLst>
              </a:custGeom>
              <a:solidFill>
                <a:srgbClr val="2C92D5"/>
              </a:solidFill>
            </p:spPr>
          </p:sp>
          <p:sp>
            <p:nvSpPr>
              <p:cNvPr id="96" name="Freeform 96"/>
              <p:cNvSpPr/>
              <p:nvPr/>
            </p:nvSpPr>
            <p:spPr>
              <a:xfrm>
                <a:off x="21974446" y="18389634"/>
                <a:ext cx="2241672" cy="974559"/>
              </a:xfrm>
              <a:custGeom>
                <a:avLst/>
                <a:gdLst/>
                <a:ahLst/>
                <a:cxnLst/>
                <a:rect l="l" t="t" r="r" b="b"/>
                <a:pathLst>
                  <a:path w="2241672" h="974559">
                    <a:moveTo>
                      <a:pt x="0" y="974559"/>
                    </a:moveTo>
                    <a:lnTo>
                      <a:pt x="0" y="179333"/>
                    </a:lnTo>
                    <a:cubicBezTo>
                      <a:pt x="0" y="80290"/>
                      <a:pt x="80290" y="0"/>
                      <a:pt x="179334" y="0"/>
                    </a:cubicBezTo>
                    <a:lnTo>
                      <a:pt x="2062340" y="0"/>
                    </a:lnTo>
                    <a:cubicBezTo>
                      <a:pt x="2161383" y="0"/>
                      <a:pt x="2241673" y="80290"/>
                      <a:pt x="2241673" y="179333"/>
                    </a:cubicBezTo>
                    <a:lnTo>
                      <a:pt x="2241673" y="974559"/>
                    </a:lnTo>
                    <a:close/>
                  </a:path>
                </a:pathLst>
              </a:custGeom>
              <a:solidFill>
                <a:srgbClr val="2C92D5"/>
              </a:solidFill>
            </p:spPr>
          </p:sp>
          <p:sp>
            <p:nvSpPr>
              <p:cNvPr id="97" name="Freeform 97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2C92D5"/>
              </a:solidFill>
            </p:spPr>
          </p:sp>
        </p:grpSp>
      </p:grpSp>
      <p:grpSp>
        <p:nvGrpSpPr>
          <p:cNvPr id="98" name="Group 98"/>
          <p:cNvGrpSpPr/>
          <p:nvPr/>
        </p:nvGrpSpPr>
        <p:grpSpPr>
          <a:xfrm>
            <a:off x="4715240" y="6465128"/>
            <a:ext cx="4090880" cy="3193860"/>
            <a:chOff x="-75155" y="-47625"/>
            <a:chExt cx="5454507" cy="4258479"/>
          </a:xfrm>
        </p:grpSpPr>
        <p:sp>
          <p:nvSpPr>
            <p:cNvPr id="99" name="TextBox 99"/>
            <p:cNvSpPr txBox="1"/>
            <p:nvPr/>
          </p:nvSpPr>
          <p:spPr>
            <a:xfrm>
              <a:off x="2702219" y="-47625"/>
              <a:ext cx="371509" cy="2369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523"/>
                </a:lnSpc>
                <a:spcBef>
                  <a:spcPct val="0"/>
                </a:spcBef>
              </a:pPr>
              <a:r>
                <a:rPr lang="en-US" sz="1088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레저</a:t>
              </a:r>
            </a:p>
          </p:txBody>
        </p:sp>
        <p:grpSp>
          <p:nvGrpSpPr>
            <p:cNvPr id="100" name="Group 100"/>
            <p:cNvGrpSpPr>
              <a:grpSpLocks noChangeAspect="1"/>
            </p:cNvGrpSpPr>
            <p:nvPr/>
          </p:nvGrpSpPr>
          <p:grpSpPr>
            <a:xfrm>
              <a:off x="2640010" y="94322"/>
              <a:ext cx="31104" cy="31104"/>
              <a:chOff x="10839571" y="-919346"/>
              <a:chExt cx="152400" cy="152400"/>
            </a:xfrm>
          </p:grpSpPr>
          <p:sp>
            <p:nvSpPr>
              <p:cNvPr id="101" name="Freeform 101"/>
              <p:cNvSpPr/>
              <p:nvPr/>
            </p:nvSpPr>
            <p:spPr>
              <a:xfrm>
                <a:off x="10839571" y="-919346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</p:grpSp>
        <p:sp>
          <p:nvSpPr>
            <p:cNvPr id="102" name="TextBox 102"/>
            <p:cNvSpPr txBox="1"/>
            <p:nvPr/>
          </p:nvSpPr>
          <p:spPr>
            <a:xfrm rot="18900000">
              <a:off x="-75155" y="3973866"/>
              <a:ext cx="928732" cy="2369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523"/>
                </a:lnSpc>
                <a:spcBef>
                  <a:spcPct val="0"/>
                </a:spcBef>
              </a:pPr>
              <a:r>
                <a:rPr lang="en-US" sz="1088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헬스스포츠</a:t>
              </a:r>
            </a:p>
          </p:txBody>
        </p:sp>
        <p:sp>
          <p:nvSpPr>
            <p:cNvPr id="103" name="TextBox 103"/>
            <p:cNvSpPr txBox="1"/>
            <p:nvPr/>
          </p:nvSpPr>
          <p:spPr>
            <a:xfrm rot="18900000">
              <a:off x="741222" y="3842525"/>
              <a:ext cx="557243" cy="2369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523"/>
                </a:lnSpc>
                <a:spcBef>
                  <a:spcPct val="0"/>
                </a:spcBef>
              </a:pPr>
              <a:r>
                <a:rPr lang="en-US" sz="1088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캠핑장</a:t>
              </a:r>
            </a:p>
          </p:txBody>
        </p:sp>
        <p:sp>
          <p:nvSpPr>
            <p:cNvPr id="104" name="TextBox 104"/>
            <p:cNvSpPr txBox="1"/>
            <p:nvPr/>
          </p:nvSpPr>
          <p:spPr>
            <a:xfrm rot="18900000">
              <a:off x="1240514" y="3842525"/>
              <a:ext cx="557243" cy="2369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523"/>
                </a:lnSpc>
                <a:spcBef>
                  <a:spcPct val="0"/>
                </a:spcBef>
              </a:pPr>
              <a:r>
                <a:rPr lang="en-US" sz="1088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체험장</a:t>
              </a:r>
            </a:p>
          </p:txBody>
        </p:sp>
        <p:sp>
          <p:nvSpPr>
            <p:cNvPr id="105" name="TextBox 105"/>
            <p:cNvSpPr txBox="1"/>
            <p:nvPr/>
          </p:nvSpPr>
          <p:spPr>
            <a:xfrm rot="18900000">
              <a:off x="1581254" y="3908199"/>
              <a:ext cx="742997" cy="2369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523"/>
                </a:lnSpc>
                <a:spcBef>
                  <a:spcPct val="0"/>
                </a:spcBef>
              </a:pPr>
              <a:r>
                <a:rPr lang="en-US" sz="1088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실내골프</a:t>
              </a:r>
            </a:p>
          </p:txBody>
        </p:sp>
        <p:sp>
          <p:nvSpPr>
            <p:cNvPr id="106" name="TextBox 106"/>
            <p:cNvSpPr txBox="1"/>
            <p:nvPr/>
          </p:nvSpPr>
          <p:spPr>
            <a:xfrm rot="18900000">
              <a:off x="2239097" y="3842525"/>
              <a:ext cx="557243" cy="2369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523"/>
                </a:lnSpc>
                <a:spcBef>
                  <a:spcPct val="0"/>
                </a:spcBef>
              </a:pPr>
              <a:r>
                <a:rPr lang="en-US" sz="1088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스키장</a:t>
              </a:r>
            </a:p>
          </p:txBody>
        </p:sp>
        <p:sp>
          <p:nvSpPr>
            <p:cNvPr id="107" name="TextBox 107"/>
            <p:cNvSpPr txBox="1"/>
            <p:nvPr/>
          </p:nvSpPr>
          <p:spPr>
            <a:xfrm rot="18900000">
              <a:off x="2738389" y="3842525"/>
              <a:ext cx="557243" cy="2369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523"/>
                </a:lnSpc>
                <a:spcBef>
                  <a:spcPct val="0"/>
                </a:spcBef>
              </a:pPr>
              <a:r>
                <a:rPr lang="en-US" sz="1088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볼링장</a:t>
              </a:r>
            </a:p>
          </p:txBody>
        </p:sp>
        <p:sp>
          <p:nvSpPr>
            <p:cNvPr id="108" name="TextBox 108"/>
            <p:cNvSpPr txBox="1"/>
            <p:nvPr/>
          </p:nvSpPr>
          <p:spPr>
            <a:xfrm rot="18900000">
              <a:off x="3237681" y="3842525"/>
              <a:ext cx="557243" cy="2369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523"/>
                </a:lnSpc>
                <a:spcBef>
                  <a:spcPct val="0"/>
                </a:spcBef>
              </a:pPr>
              <a:r>
                <a:rPr lang="en-US" sz="1088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레프팅</a:t>
              </a:r>
            </a:p>
          </p:txBody>
        </p:sp>
        <p:sp>
          <p:nvSpPr>
            <p:cNvPr id="109" name="TextBox 109"/>
            <p:cNvSpPr txBox="1"/>
            <p:nvPr/>
          </p:nvSpPr>
          <p:spPr>
            <a:xfrm rot="18900000">
              <a:off x="3578421" y="3908199"/>
              <a:ext cx="742997" cy="2369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523"/>
                </a:lnSpc>
                <a:spcBef>
                  <a:spcPct val="0"/>
                </a:spcBef>
              </a:pPr>
              <a:r>
                <a:rPr lang="en-US" sz="1088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놀이시설</a:t>
              </a:r>
            </a:p>
          </p:txBody>
        </p:sp>
        <p:sp>
          <p:nvSpPr>
            <p:cNvPr id="110" name="TextBox 110"/>
            <p:cNvSpPr txBox="1"/>
            <p:nvPr/>
          </p:nvSpPr>
          <p:spPr>
            <a:xfrm rot="18900000">
              <a:off x="4236264" y="3842525"/>
              <a:ext cx="557243" cy="2369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523"/>
                </a:lnSpc>
                <a:spcBef>
                  <a:spcPct val="0"/>
                </a:spcBef>
              </a:pPr>
              <a:r>
                <a:rPr lang="en-US" sz="1088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낚시터</a:t>
              </a:r>
            </a:p>
          </p:txBody>
        </p:sp>
        <p:sp>
          <p:nvSpPr>
            <p:cNvPr id="111" name="TextBox 111"/>
            <p:cNvSpPr txBox="1"/>
            <p:nvPr/>
          </p:nvSpPr>
          <p:spPr>
            <a:xfrm rot="18900000">
              <a:off x="4735555" y="3842525"/>
              <a:ext cx="557243" cy="2369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523"/>
                </a:lnSpc>
                <a:spcBef>
                  <a:spcPct val="0"/>
                </a:spcBef>
              </a:pPr>
              <a:r>
                <a:rPr lang="en-US" sz="1088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골프장</a:t>
              </a:r>
            </a:p>
          </p:txBody>
        </p:sp>
        <p:grpSp>
          <p:nvGrpSpPr>
            <p:cNvPr id="112" name="Group 112"/>
            <p:cNvGrpSpPr>
              <a:grpSpLocks noChangeAspect="1"/>
            </p:cNvGrpSpPr>
            <p:nvPr/>
          </p:nvGrpSpPr>
          <p:grpSpPr>
            <a:xfrm>
              <a:off x="427699" y="281957"/>
              <a:ext cx="4951653" cy="3296858"/>
              <a:chOff x="0" y="0"/>
              <a:chExt cx="24261409" cy="16153478"/>
            </a:xfrm>
          </p:grpSpPr>
          <p:sp>
            <p:nvSpPr>
              <p:cNvPr id="113" name="Freeform 113"/>
              <p:cNvSpPr/>
              <p:nvPr/>
            </p:nvSpPr>
            <p:spPr>
              <a:xfrm>
                <a:off x="0" y="-6350"/>
                <a:ext cx="2426140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4261409" h="12700">
                    <a:moveTo>
                      <a:pt x="0" y="0"/>
                    </a:moveTo>
                    <a:lnTo>
                      <a:pt x="24261409" y="0"/>
                    </a:lnTo>
                    <a:lnTo>
                      <a:pt x="2426140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D64"/>
              </a:solidFill>
            </p:spPr>
          </p:sp>
          <p:sp>
            <p:nvSpPr>
              <p:cNvPr id="114" name="Freeform 114"/>
              <p:cNvSpPr/>
              <p:nvPr/>
            </p:nvSpPr>
            <p:spPr>
              <a:xfrm>
                <a:off x="0" y="4032019"/>
                <a:ext cx="2426140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4261409" h="12700">
                    <a:moveTo>
                      <a:pt x="0" y="0"/>
                    </a:moveTo>
                    <a:lnTo>
                      <a:pt x="24261409" y="0"/>
                    </a:lnTo>
                    <a:lnTo>
                      <a:pt x="2426140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D64"/>
              </a:solidFill>
            </p:spPr>
          </p:sp>
          <p:sp>
            <p:nvSpPr>
              <p:cNvPr id="115" name="Freeform 115"/>
              <p:cNvSpPr/>
              <p:nvPr/>
            </p:nvSpPr>
            <p:spPr>
              <a:xfrm>
                <a:off x="0" y="8070389"/>
                <a:ext cx="2426140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4261409" h="12700">
                    <a:moveTo>
                      <a:pt x="0" y="0"/>
                    </a:moveTo>
                    <a:lnTo>
                      <a:pt x="24261409" y="0"/>
                    </a:lnTo>
                    <a:lnTo>
                      <a:pt x="2426140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D64"/>
              </a:solidFill>
            </p:spPr>
          </p:sp>
          <p:sp>
            <p:nvSpPr>
              <p:cNvPr id="116" name="Freeform 116"/>
              <p:cNvSpPr/>
              <p:nvPr/>
            </p:nvSpPr>
            <p:spPr>
              <a:xfrm>
                <a:off x="0" y="12108759"/>
                <a:ext cx="2426140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4261409" h="12700">
                    <a:moveTo>
                      <a:pt x="0" y="0"/>
                    </a:moveTo>
                    <a:lnTo>
                      <a:pt x="24261409" y="0"/>
                    </a:lnTo>
                    <a:lnTo>
                      <a:pt x="2426140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D64"/>
              </a:solidFill>
            </p:spPr>
          </p:sp>
          <p:sp>
            <p:nvSpPr>
              <p:cNvPr id="117" name="Freeform 117"/>
              <p:cNvSpPr/>
              <p:nvPr/>
            </p:nvSpPr>
            <p:spPr>
              <a:xfrm>
                <a:off x="0" y="16147128"/>
                <a:ext cx="2426140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4261409" h="12700">
                    <a:moveTo>
                      <a:pt x="0" y="0"/>
                    </a:moveTo>
                    <a:lnTo>
                      <a:pt x="24261409" y="0"/>
                    </a:lnTo>
                    <a:lnTo>
                      <a:pt x="2426140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D64"/>
              </a:solidFill>
            </p:spPr>
          </p:sp>
        </p:grpSp>
        <p:sp>
          <p:nvSpPr>
            <p:cNvPr id="118" name="TextBox 118"/>
            <p:cNvSpPr txBox="1"/>
            <p:nvPr/>
          </p:nvSpPr>
          <p:spPr>
            <a:xfrm>
              <a:off x="70937" y="124458"/>
              <a:ext cx="264609" cy="2369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1523"/>
                </a:lnSpc>
                <a:spcBef>
                  <a:spcPct val="0"/>
                </a:spcBef>
              </a:pPr>
              <a:r>
                <a:rPr lang="en-US" sz="1088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20 </a:t>
              </a:r>
            </a:p>
          </p:txBody>
        </p:sp>
        <p:sp>
          <p:nvSpPr>
            <p:cNvPr id="119" name="TextBox 119"/>
            <p:cNvSpPr txBox="1"/>
            <p:nvPr/>
          </p:nvSpPr>
          <p:spPr>
            <a:xfrm>
              <a:off x="70937" y="948672"/>
              <a:ext cx="264609" cy="2369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1523"/>
                </a:lnSpc>
                <a:spcBef>
                  <a:spcPct val="0"/>
                </a:spcBef>
              </a:pPr>
              <a:r>
                <a:rPr lang="en-US" sz="1088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15 </a:t>
              </a:r>
            </a:p>
          </p:txBody>
        </p:sp>
        <p:sp>
          <p:nvSpPr>
            <p:cNvPr id="120" name="TextBox 120"/>
            <p:cNvSpPr txBox="1"/>
            <p:nvPr/>
          </p:nvSpPr>
          <p:spPr>
            <a:xfrm>
              <a:off x="70937" y="1772887"/>
              <a:ext cx="264609" cy="2369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1523"/>
                </a:lnSpc>
                <a:spcBef>
                  <a:spcPct val="0"/>
                </a:spcBef>
              </a:pPr>
              <a:r>
                <a:rPr lang="en-US" sz="1088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10 </a:t>
              </a:r>
            </a:p>
          </p:txBody>
        </p:sp>
        <p:sp>
          <p:nvSpPr>
            <p:cNvPr id="121" name="TextBox 121"/>
            <p:cNvSpPr txBox="1"/>
            <p:nvPr/>
          </p:nvSpPr>
          <p:spPr>
            <a:xfrm>
              <a:off x="180733" y="2597101"/>
              <a:ext cx="154812" cy="2369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1523"/>
                </a:lnSpc>
                <a:spcBef>
                  <a:spcPct val="0"/>
                </a:spcBef>
              </a:pPr>
              <a:r>
                <a:rPr lang="en-US" sz="1088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5 </a:t>
              </a:r>
            </a:p>
          </p:txBody>
        </p:sp>
        <p:sp>
          <p:nvSpPr>
            <p:cNvPr id="122" name="TextBox 122"/>
            <p:cNvSpPr txBox="1"/>
            <p:nvPr/>
          </p:nvSpPr>
          <p:spPr>
            <a:xfrm>
              <a:off x="180733" y="3421316"/>
              <a:ext cx="154812" cy="2369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1523"/>
                </a:lnSpc>
                <a:spcBef>
                  <a:spcPct val="0"/>
                </a:spcBef>
              </a:pPr>
              <a:r>
                <a:rPr lang="en-US" sz="1088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0 </a:t>
              </a:r>
            </a:p>
          </p:txBody>
        </p:sp>
        <p:grpSp>
          <p:nvGrpSpPr>
            <p:cNvPr id="123" name="Group 123"/>
            <p:cNvGrpSpPr>
              <a:grpSpLocks noChangeAspect="1"/>
            </p:cNvGrpSpPr>
            <p:nvPr/>
          </p:nvGrpSpPr>
          <p:grpSpPr>
            <a:xfrm>
              <a:off x="427699" y="610346"/>
              <a:ext cx="4951653" cy="2968468"/>
              <a:chOff x="0" y="1608998"/>
              <a:chExt cx="24261409" cy="14544480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6051204"/>
                <a:ext cx="2244180" cy="10102273"/>
              </a:xfrm>
              <a:custGeom>
                <a:avLst/>
                <a:gdLst/>
                <a:ahLst/>
                <a:cxnLst/>
                <a:rect l="l" t="t" r="r" b="b"/>
                <a:pathLst>
                  <a:path w="2244180" h="10102273">
                    <a:moveTo>
                      <a:pt x="0" y="10102274"/>
                    </a:moveTo>
                    <a:lnTo>
                      <a:pt x="0" y="179535"/>
                    </a:lnTo>
                    <a:cubicBezTo>
                      <a:pt x="0" y="80381"/>
                      <a:pt x="80380" y="0"/>
                      <a:pt x="179534" y="0"/>
                    </a:cubicBezTo>
                    <a:lnTo>
                      <a:pt x="2064646" y="0"/>
                    </a:lnTo>
                    <a:cubicBezTo>
                      <a:pt x="2112261" y="0"/>
                      <a:pt x="2157927" y="18915"/>
                      <a:pt x="2191596" y="52585"/>
                    </a:cubicBezTo>
                    <a:cubicBezTo>
                      <a:pt x="2225265" y="86254"/>
                      <a:pt x="2244180" y="131919"/>
                      <a:pt x="2244180" y="179535"/>
                    </a:cubicBezTo>
                    <a:lnTo>
                      <a:pt x="2244180" y="10102274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125" name="Freeform 125"/>
              <p:cNvSpPr/>
              <p:nvPr/>
            </p:nvSpPr>
            <p:spPr>
              <a:xfrm>
                <a:off x="2446359" y="11301085"/>
                <a:ext cx="2244180" cy="4852393"/>
              </a:xfrm>
              <a:custGeom>
                <a:avLst/>
                <a:gdLst/>
                <a:ahLst/>
                <a:cxnLst/>
                <a:rect l="l" t="t" r="r" b="b"/>
                <a:pathLst>
                  <a:path w="2244180" h="4852393">
                    <a:moveTo>
                      <a:pt x="0" y="4852393"/>
                    </a:moveTo>
                    <a:lnTo>
                      <a:pt x="0" y="179534"/>
                    </a:lnTo>
                    <a:cubicBezTo>
                      <a:pt x="0" y="131919"/>
                      <a:pt x="18915" y="86253"/>
                      <a:pt x="52584" y="52584"/>
                    </a:cubicBezTo>
                    <a:cubicBezTo>
                      <a:pt x="86253" y="18915"/>
                      <a:pt x="131919" y="0"/>
                      <a:pt x="179534" y="0"/>
                    </a:cubicBezTo>
                    <a:lnTo>
                      <a:pt x="2064646" y="0"/>
                    </a:lnTo>
                    <a:cubicBezTo>
                      <a:pt x="2112262" y="0"/>
                      <a:pt x="2157927" y="18915"/>
                      <a:pt x="2191596" y="52584"/>
                    </a:cubicBezTo>
                    <a:cubicBezTo>
                      <a:pt x="2225265" y="86253"/>
                      <a:pt x="2244180" y="131919"/>
                      <a:pt x="2244180" y="179534"/>
                    </a:cubicBezTo>
                    <a:lnTo>
                      <a:pt x="2244180" y="4852393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126" name="Freeform 126"/>
              <p:cNvSpPr/>
              <p:nvPr/>
            </p:nvSpPr>
            <p:spPr>
              <a:xfrm>
                <a:off x="4892718" y="12108759"/>
                <a:ext cx="2244180" cy="4044719"/>
              </a:xfrm>
              <a:custGeom>
                <a:avLst/>
                <a:gdLst/>
                <a:ahLst/>
                <a:cxnLst/>
                <a:rect l="l" t="t" r="r" b="b"/>
                <a:pathLst>
                  <a:path w="2244180" h="4044719">
                    <a:moveTo>
                      <a:pt x="0" y="4044719"/>
                    </a:moveTo>
                    <a:lnTo>
                      <a:pt x="0" y="179534"/>
                    </a:lnTo>
                    <a:cubicBezTo>
                      <a:pt x="0" y="80380"/>
                      <a:pt x="80380" y="0"/>
                      <a:pt x="179534" y="0"/>
                    </a:cubicBezTo>
                    <a:lnTo>
                      <a:pt x="2064646" y="0"/>
                    </a:lnTo>
                    <a:cubicBezTo>
                      <a:pt x="2163799" y="0"/>
                      <a:pt x="2244180" y="80380"/>
                      <a:pt x="2244180" y="179534"/>
                    </a:cubicBezTo>
                    <a:lnTo>
                      <a:pt x="2244180" y="4044719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127" name="Freeform 127"/>
              <p:cNvSpPr/>
              <p:nvPr/>
            </p:nvSpPr>
            <p:spPr>
              <a:xfrm>
                <a:off x="7339076" y="1608998"/>
                <a:ext cx="2244181" cy="14544480"/>
              </a:xfrm>
              <a:custGeom>
                <a:avLst/>
                <a:gdLst/>
                <a:ahLst/>
                <a:cxnLst/>
                <a:rect l="l" t="t" r="r" b="b"/>
                <a:pathLst>
                  <a:path w="2244181" h="14544480">
                    <a:moveTo>
                      <a:pt x="0" y="14544480"/>
                    </a:moveTo>
                    <a:lnTo>
                      <a:pt x="0" y="179534"/>
                    </a:lnTo>
                    <a:cubicBezTo>
                      <a:pt x="0" y="131919"/>
                      <a:pt x="18915" y="86253"/>
                      <a:pt x="52584" y="52584"/>
                    </a:cubicBezTo>
                    <a:cubicBezTo>
                      <a:pt x="86254" y="18915"/>
                      <a:pt x="131919" y="0"/>
                      <a:pt x="179535" y="0"/>
                    </a:cubicBezTo>
                    <a:lnTo>
                      <a:pt x="2064646" y="0"/>
                    </a:lnTo>
                    <a:cubicBezTo>
                      <a:pt x="2112262" y="0"/>
                      <a:pt x="2157927" y="18915"/>
                      <a:pt x="2191597" y="52584"/>
                    </a:cubicBezTo>
                    <a:cubicBezTo>
                      <a:pt x="2225266" y="86253"/>
                      <a:pt x="2244181" y="131919"/>
                      <a:pt x="2244181" y="179534"/>
                    </a:cubicBezTo>
                    <a:lnTo>
                      <a:pt x="2244181" y="14544480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128" name="Freeform 128"/>
              <p:cNvSpPr/>
              <p:nvPr/>
            </p:nvSpPr>
            <p:spPr>
              <a:xfrm>
                <a:off x="9785435" y="14531780"/>
                <a:ext cx="2244180" cy="1621698"/>
              </a:xfrm>
              <a:custGeom>
                <a:avLst/>
                <a:gdLst/>
                <a:ahLst/>
                <a:cxnLst/>
                <a:rect l="l" t="t" r="r" b="b"/>
                <a:pathLst>
                  <a:path w="2244180" h="1621698">
                    <a:moveTo>
                      <a:pt x="0" y="1621698"/>
                    </a:moveTo>
                    <a:lnTo>
                      <a:pt x="0" y="179534"/>
                    </a:lnTo>
                    <a:cubicBezTo>
                      <a:pt x="0" y="80381"/>
                      <a:pt x="80380" y="0"/>
                      <a:pt x="179534" y="0"/>
                    </a:cubicBezTo>
                    <a:lnTo>
                      <a:pt x="2064646" y="0"/>
                    </a:lnTo>
                    <a:cubicBezTo>
                      <a:pt x="2163801" y="0"/>
                      <a:pt x="2244180" y="80381"/>
                      <a:pt x="2244180" y="179534"/>
                    </a:cubicBezTo>
                    <a:lnTo>
                      <a:pt x="2244180" y="1621698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129" name="Freeform 129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41B8D5"/>
              </a:solidFill>
            </p:spPr>
          </p:sp>
          <p:sp>
            <p:nvSpPr>
              <p:cNvPr id="130" name="Freeform 130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41B8D5"/>
              </a:solidFill>
            </p:spPr>
          </p:sp>
          <p:sp>
            <p:nvSpPr>
              <p:cNvPr id="131" name="Freeform 131"/>
              <p:cNvSpPr/>
              <p:nvPr/>
            </p:nvSpPr>
            <p:spPr>
              <a:xfrm>
                <a:off x="17124511" y="15339454"/>
                <a:ext cx="2244181" cy="814023"/>
              </a:xfrm>
              <a:custGeom>
                <a:avLst/>
                <a:gdLst/>
                <a:ahLst/>
                <a:cxnLst/>
                <a:rect l="l" t="t" r="r" b="b"/>
                <a:pathLst>
                  <a:path w="2244181" h="814023">
                    <a:moveTo>
                      <a:pt x="0" y="814024"/>
                    </a:moveTo>
                    <a:lnTo>
                      <a:pt x="0" y="179535"/>
                    </a:lnTo>
                    <a:cubicBezTo>
                      <a:pt x="0" y="131919"/>
                      <a:pt x="18915" y="86254"/>
                      <a:pt x="52585" y="52585"/>
                    </a:cubicBezTo>
                    <a:cubicBezTo>
                      <a:pt x="86254" y="18916"/>
                      <a:pt x="131919" y="0"/>
                      <a:pt x="179535" y="0"/>
                    </a:cubicBezTo>
                    <a:lnTo>
                      <a:pt x="2064646" y="0"/>
                    </a:lnTo>
                    <a:cubicBezTo>
                      <a:pt x="2112262" y="0"/>
                      <a:pt x="2157928" y="18916"/>
                      <a:pt x="2191597" y="52585"/>
                    </a:cubicBezTo>
                    <a:cubicBezTo>
                      <a:pt x="2225266" y="86254"/>
                      <a:pt x="2244181" y="131919"/>
                      <a:pt x="2244181" y="179535"/>
                    </a:cubicBezTo>
                    <a:lnTo>
                      <a:pt x="2244181" y="814024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132" name="Freeform 132"/>
              <p:cNvSpPr/>
              <p:nvPr/>
            </p:nvSpPr>
            <p:spPr>
              <a:xfrm>
                <a:off x="19570871" y="12108759"/>
                <a:ext cx="2244181" cy="4044719"/>
              </a:xfrm>
              <a:custGeom>
                <a:avLst/>
                <a:gdLst/>
                <a:ahLst/>
                <a:cxnLst/>
                <a:rect l="l" t="t" r="r" b="b"/>
                <a:pathLst>
                  <a:path w="2244181" h="4044719">
                    <a:moveTo>
                      <a:pt x="0" y="4044719"/>
                    </a:moveTo>
                    <a:lnTo>
                      <a:pt x="0" y="179534"/>
                    </a:lnTo>
                    <a:cubicBezTo>
                      <a:pt x="0" y="80379"/>
                      <a:pt x="80381" y="0"/>
                      <a:pt x="179534" y="0"/>
                    </a:cubicBezTo>
                    <a:lnTo>
                      <a:pt x="2064646" y="0"/>
                    </a:lnTo>
                    <a:cubicBezTo>
                      <a:pt x="2163799" y="0"/>
                      <a:pt x="2244180" y="80379"/>
                      <a:pt x="2244180" y="179534"/>
                    </a:cubicBezTo>
                    <a:lnTo>
                      <a:pt x="2244180" y="4044719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133" name="Freeform 133"/>
              <p:cNvSpPr/>
              <p:nvPr/>
            </p:nvSpPr>
            <p:spPr>
              <a:xfrm>
                <a:off x="22017230" y="4839693"/>
                <a:ext cx="2244179" cy="11313784"/>
              </a:xfrm>
              <a:custGeom>
                <a:avLst/>
                <a:gdLst/>
                <a:ahLst/>
                <a:cxnLst/>
                <a:rect l="l" t="t" r="r" b="b"/>
                <a:pathLst>
                  <a:path w="2244179" h="11313784">
                    <a:moveTo>
                      <a:pt x="0" y="11313785"/>
                    </a:moveTo>
                    <a:lnTo>
                      <a:pt x="0" y="179535"/>
                    </a:lnTo>
                    <a:cubicBezTo>
                      <a:pt x="0" y="80381"/>
                      <a:pt x="80379" y="1"/>
                      <a:pt x="179533" y="0"/>
                    </a:cubicBezTo>
                    <a:lnTo>
                      <a:pt x="2064644" y="0"/>
                    </a:lnTo>
                    <a:cubicBezTo>
                      <a:pt x="2112260" y="0"/>
                      <a:pt x="2157925" y="18915"/>
                      <a:pt x="2191595" y="52585"/>
                    </a:cubicBezTo>
                    <a:cubicBezTo>
                      <a:pt x="2225264" y="86254"/>
                      <a:pt x="2244179" y="131919"/>
                      <a:pt x="2244179" y="179535"/>
                    </a:cubicBezTo>
                    <a:lnTo>
                      <a:pt x="2244179" y="11313785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</p:grpSp>
      </p:grpSp>
      <p:sp>
        <p:nvSpPr>
          <p:cNvPr id="134" name="TextBox 134"/>
          <p:cNvSpPr txBox="1"/>
          <p:nvPr/>
        </p:nvSpPr>
        <p:spPr>
          <a:xfrm>
            <a:off x="170895" y="1940019"/>
            <a:ext cx="4600712" cy="284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 spc="-9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아파트</a:t>
            </a:r>
            <a:r>
              <a:rPr lang="en-US" sz="2299" b="1" spc="-9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299" b="1" spc="-9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단지별</a:t>
            </a:r>
            <a:r>
              <a:rPr lang="en-US" sz="2299" b="1" spc="-9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299" b="1" spc="-9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속성을</a:t>
            </a:r>
            <a:r>
              <a:rPr lang="en-US" sz="2299" b="1" spc="-9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알 수 </a:t>
            </a:r>
            <a:r>
              <a:rPr lang="en-US" sz="2299" b="1" spc="-9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있음</a:t>
            </a:r>
            <a:endParaRPr lang="en-US" sz="2299" b="1" spc="-91" dirty="0">
              <a:solidFill>
                <a:srgbClr val="000000"/>
              </a:solidFill>
              <a:latin typeface="NanumGothic" pitchFamily="2" charset="-127"/>
              <a:ea typeface="NanumGothic" pitchFamily="2" charset="-127"/>
            </a:endParaRPr>
          </a:p>
          <a:p>
            <a:pPr algn="ctr">
              <a:lnSpc>
                <a:spcPts val="3219"/>
              </a:lnSpc>
            </a:pPr>
            <a:r>
              <a:rPr lang="en-US" sz="2299" b="1" spc="-9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귀속의식</a:t>
            </a:r>
            <a:r>
              <a:rPr lang="en-US" sz="2299" b="1" spc="-9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, </a:t>
            </a:r>
            <a:r>
              <a:rPr lang="en-US" sz="2299" b="1" spc="-9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경쟁심리</a:t>
            </a:r>
            <a:endParaRPr lang="en-US" sz="2299" b="1" spc="-91" dirty="0">
              <a:solidFill>
                <a:srgbClr val="000000"/>
              </a:solidFill>
              <a:latin typeface="NanumGothic" pitchFamily="2" charset="-127"/>
              <a:ea typeface="NanumGothic" pitchFamily="2" charset="-127"/>
            </a:endParaRPr>
          </a:p>
          <a:p>
            <a:pPr algn="ctr">
              <a:lnSpc>
                <a:spcPts val="3219"/>
              </a:lnSpc>
            </a:pPr>
            <a:r>
              <a:rPr lang="en-US" sz="2299" b="1" spc="-9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자극시킬</a:t>
            </a:r>
            <a:r>
              <a:rPr lang="en-US" sz="2299" b="1" spc="-9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수 </a:t>
            </a:r>
            <a:r>
              <a:rPr lang="en-US" sz="2299" b="1" spc="-9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있는</a:t>
            </a:r>
            <a:r>
              <a:rPr lang="en-US" sz="2299" b="1" spc="-9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299" b="1" spc="-9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요소</a:t>
            </a:r>
            <a:endParaRPr lang="en-US" sz="2299" b="1" spc="-91" dirty="0">
              <a:solidFill>
                <a:srgbClr val="000000"/>
              </a:solidFill>
              <a:latin typeface="NanumGothic" pitchFamily="2" charset="-127"/>
              <a:ea typeface="NanumGothic" pitchFamily="2" charset="-127"/>
            </a:endParaRPr>
          </a:p>
          <a:p>
            <a:pPr algn="ctr">
              <a:lnSpc>
                <a:spcPts val="3219"/>
              </a:lnSpc>
            </a:pPr>
            <a:endParaRPr lang="en-US" sz="2299" b="1" spc="-91" dirty="0">
              <a:solidFill>
                <a:srgbClr val="000000"/>
              </a:solidFill>
              <a:latin typeface="NanumGothic" pitchFamily="2" charset="-127"/>
              <a:ea typeface="NanumGothic" pitchFamily="2" charset="-127"/>
            </a:endParaRPr>
          </a:p>
          <a:p>
            <a:pPr algn="ctr">
              <a:lnSpc>
                <a:spcPts val="3219"/>
              </a:lnSpc>
            </a:pPr>
            <a:r>
              <a:rPr lang="en-US" sz="2299" b="1" spc="-9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Nudge </a:t>
            </a:r>
          </a:p>
          <a:p>
            <a:pPr algn="ctr">
              <a:lnSpc>
                <a:spcPts val="3219"/>
              </a:lnSpc>
            </a:pPr>
            <a:r>
              <a:rPr lang="en-US" sz="2299" b="1" spc="-9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"</a:t>
            </a:r>
            <a:r>
              <a:rPr lang="en-US" sz="2299" b="1" spc="-9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당신의</a:t>
            </a:r>
            <a:r>
              <a:rPr lang="en-US" sz="2299" b="1" spc="-9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299" b="1" spc="-9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동네</a:t>
            </a:r>
            <a:r>
              <a:rPr lang="en-US" sz="2299" b="1" spc="-9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299" b="1" spc="-9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주민들</a:t>
            </a:r>
            <a:r>
              <a:rPr lang="ko-KR" altLang="en-US" sz="2299" b="1" spc="-9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이</a:t>
            </a:r>
            <a:r>
              <a:rPr lang="en-US" sz="2299" b="1" spc="-9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b="1" spc="-9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가장</a:t>
            </a:r>
            <a:r>
              <a:rPr lang="en-US" sz="2299" b="1" spc="-9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ko-KR" altLang="en-US" sz="2299" b="1" spc="-9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많이 방문한 </a:t>
            </a:r>
            <a:r>
              <a:rPr lang="en-US" sz="2299" b="1" spc="-9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여행지</a:t>
            </a:r>
            <a:r>
              <a:rPr lang="ko-KR" altLang="en-US" sz="2299" b="1" spc="-9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는 </a:t>
            </a:r>
            <a:r>
              <a:rPr lang="en-US" altLang="ko-KR" sz="2299" b="1" spc="-9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&lt;  &gt;</a:t>
            </a:r>
            <a:r>
              <a:rPr lang="en-US" sz="2299" b="1" spc="-9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입니다</a:t>
            </a:r>
            <a:r>
              <a:rPr lang="en-US" sz="2299" b="1" spc="-9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"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26877" y="269206"/>
            <a:ext cx="5006795" cy="9733423"/>
            <a:chOff x="0" y="0"/>
            <a:chExt cx="5558188" cy="108053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58187" cy="10805354"/>
            </a:xfrm>
            <a:custGeom>
              <a:avLst/>
              <a:gdLst/>
              <a:ahLst/>
              <a:cxnLst/>
              <a:rect l="l" t="t" r="r" b="b"/>
              <a:pathLst>
                <a:path w="5558187" h="10805354">
                  <a:moveTo>
                    <a:pt x="5433728" y="59690"/>
                  </a:moveTo>
                  <a:cubicBezTo>
                    <a:pt x="5469287" y="59690"/>
                    <a:pt x="5498497" y="88900"/>
                    <a:pt x="5498497" y="124460"/>
                  </a:cubicBezTo>
                  <a:lnTo>
                    <a:pt x="5498497" y="10680895"/>
                  </a:lnTo>
                  <a:cubicBezTo>
                    <a:pt x="5498497" y="10716454"/>
                    <a:pt x="5469287" y="10745665"/>
                    <a:pt x="5433728" y="10745665"/>
                  </a:cubicBezTo>
                  <a:lnTo>
                    <a:pt x="124460" y="10745665"/>
                  </a:lnTo>
                  <a:cubicBezTo>
                    <a:pt x="88900" y="10745665"/>
                    <a:pt x="59690" y="10716454"/>
                    <a:pt x="59690" y="1068089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433728" y="59690"/>
                  </a:lnTo>
                  <a:moveTo>
                    <a:pt x="543372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680895"/>
                  </a:lnTo>
                  <a:cubicBezTo>
                    <a:pt x="0" y="10749475"/>
                    <a:pt x="55880" y="10805354"/>
                    <a:pt x="124460" y="10805354"/>
                  </a:cubicBezTo>
                  <a:lnTo>
                    <a:pt x="5433728" y="10805354"/>
                  </a:lnTo>
                  <a:cubicBezTo>
                    <a:pt x="5502308" y="10805354"/>
                    <a:pt x="5558187" y="10749475"/>
                    <a:pt x="5558187" y="10680895"/>
                  </a:cubicBezTo>
                  <a:lnTo>
                    <a:pt x="5558187" y="124460"/>
                  </a:lnTo>
                  <a:cubicBezTo>
                    <a:pt x="5558187" y="55880"/>
                    <a:pt x="5502308" y="0"/>
                    <a:pt x="5433728" y="0"/>
                  </a:cubicBezTo>
                  <a:close/>
                </a:path>
              </a:pathLst>
            </a:custGeom>
            <a:solidFill>
              <a:srgbClr val="004CC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006193" y="1550699"/>
            <a:ext cx="9932323" cy="8451930"/>
            <a:chOff x="0" y="0"/>
            <a:chExt cx="6020132" cy="51228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20132" cy="5122843"/>
            </a:xfrm>
            <a:custGeom>
              <a:avLst/>
              <a:gdLst/>
              <a:ahLst/>
              <a:cxnLst/>
              <a:rect l="l" t="t" r="r" b="b"/>
              <a:pathLst>
                <a:path w="6020132" h="5122843">
                  <a:moveTo>
                    <a:pt x="5895672" y="59690"/>
                  </a:moveTo>
                  <a:cubicBezTo>
                    <a:pt x="5931231" y="59690"/>
                    <a:pt x="5960442" y="88900"/>
                    <a:pt x="5960442" y="124460"/>
                  </a:cubicBezTo>
                  <a:lnTo>
                    <a:pt x="5960442" y="4998383"/>
                  </a:lnTo>
                  <a:cubicBezTo>
                    <a:pt x="5960442" y="5033943"/>
                    <a:pt x="5931231" y="5063153"/>
                    <a:pt x="5895672" y="5063153"/>
                  </a:cubicBezTo>
                  <a:lnTo>
                    <a:pt x="124460" y="5063153"/>
                  </a:lnTo>
                  <a:cubicBezTo>
                    <a:pt x="88900" y="5063153"/>
                    <a:pt x="59690" y="5033943"/>
                    <a:pt x="59690" y="499838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895672" y="59690"/>
                  </a:lnTo>
                  <a:moveTo>
                    <a:pt x="589567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998383"/>
                  </a:lnTo>
                  <a:cubicBezTo>
                    <a:pt x="0" y="5066963"/>
                    <a:pt x="55880" y="5122843"/>
                    <a:pt x="124460" y="5122843"/>
                  </a:cubicBezTo>
                  <a:lnTo>
                    <a:pt x="5895672" y="5122843"/>
                  </a:lnTo>
                  <a:cubicBezTo>
                    <a:pt x="5964251" y="5122843"/>
                    <a:pt x="6020132" y="5066963"/>
                    <a:pt x="6020132" y="4998383"/>
                  </a:cubicBezTo>
                  <a:lnTo>
                    <a:pt x="6020132" y="124460"/>
                  </a:lnTo>
                  <a:cubicBezTo>
                    <a:pt x="6020132" y="55880"/>
                    <a:pt x="5964251" y="0"/>
                    <a:pt x="5895672" y="0"/>
                  </a:cubicBezTo>
                  <a:close/>
                </a:path>
              </a:pathLst>
            </a:custGeom>
            <a:solidFill>
              <a:srgbClr val="004CC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48166" y="579830"/>
            <a:ext cx="4583266" cy="430235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t="435"/>
          <a:stretch>
            <a:fillRect/>
          </a:stretch>
        </p:blipFill>
        <p:spPr>
          <a:xfrm>
            <a:off x="665291" y="5394232"/>
            <a:ext cx="4510916" cy="4238018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8979910" y="2509097"/>
            <a:ext cx="3421530" cy="3262325"/>
            <a:chOff x="0" y="0"/>
            <a:chExt cx="4562040" cy="4349767"/>
          </a:xfrm>
        </p:grpSpPr>
        <p:sp>
          <p:nvSpPr>
            <p:cNvPr id="9" name="TextBox 9"/>
            <p:cNvSpPr txBox="1"/>
            <p:nvPr/>
          </p:nvSpPr>
          <p:spPr>
            <a:xfrm>
              <a:off x="0" y="2538605"/>
              <a:ext cx="659798" cy="5687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r>
                <a:rPr lang="en-US" sz="1199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50대</a:t>
              </a:r>
            </a:p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r>
                <a:rPr lang="en-US" sz="1199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29.3%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720585" y="3781054"/>
              <a:ext cx="659798" cy="5687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r>
                <a:rPr lang="en-US" sz="1199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40대</a:t>
              </a:r>
            </a:p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r>
                <a:rPr lang="en-US" sz="1199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24.2%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902241" y="1657245"/>
              <a:ext cx="659798" cy="5687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r>
                <a:rPr lang="en-US" sz="1199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30대</a:t>
              </a:r>
            </a:p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r>
                <a:rPr lang="en-US" sz="1199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17.2%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778504" y="131017"/>
              <a:ext cx="659798" cy="5687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r>
                <a:rPr lang="en-US" sz="1199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20대</a:t>
              </a:r>
            </a:p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r>
                <a:rPr lang="en-US" sz="1199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14.1%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78236" y="290039"/>
              <a:ext cx="659798" cy="5687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r>
                <a:rPr lang="en-US" sz="1199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60대</a:t>
              </a:r>
            </a:p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r>
                <a:rPr lang="en-US" sz="1199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11.1%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538932" y="-47625"/>
              <a:ext cx="906072" cy="5687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r>
                <a:rPr lang="en-US" sz="1199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70대 이상</a:t>
              </a:r>
            </a:p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r>
                <a:rPr lang="en-US" sz="1199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4%</a:t>
              </a:r>
            </a:p>
          </p:txBody>
        </p: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666127" y="671121"/>
              <a:ext cx="3159718" cy="3159718"/>
              <a:chOff x="0" y="0"/>
              <a:chExt cx="2540000" cy="254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270000" y="0"/>
                <a:ext cx="1024498" cy="894732"/>
              </a:xfrm>
              <a:custGeom>
                <a:avLst/>
                <a:gdLst/>
                <a:ahLst/>
                <a:cxnLst/>
                <a:rect l="l" t="t" r="r" b="b"/>
                <a:pathLst>
                  <a:path w="1024498" h="894732">
                    <a:moveTo>
                      <a:pt x="0" y="0"/>
                    </a:moveTo>
                    <a:lnTo>
                      <a:pt x="0" y="0"/>
                    </a:lnTo>
                    <a:cubicBezTo>
                      <a:pt x="404767" y="0"/>
                      <a:pt x="785291" y="192942"/>
                      <a:pt x="1024498" y="519464"/>
                    </a:cubicBezTo>
                    <a:lnTo>
                      <a:pt x="512249" y="894732"/>
                    </a:lnTo>
                    <a:cubicBezTo>
                      <a:pt x="392646" y="731471"/>
                      <a:pt x="202383" y="635000"/>
                      <a:pt x="0" y="635000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1762853" y="469198"/>
                <a:ext cx="864652" cy="1349392"/>
              </a:xfrm>
              <a:custGeom>
                <a:avLst/>
                <a:gdLst/>
                <a:ahLst/>
                <a:cxnLst/>
                <a:rect l="l" t="t" r="r" b="b"/>
                <a:pathLst>
                  <a:path w="864652" h="1349392">
                    <a:moveTo>
                      <a:pt x="492853" y="0"/>
                    </a:moveTo>
                    <a:cubicBezTo>
                      <a:pt x="802468" y="381105"/>
                      <a:pt x="864652" y="906544"/>
                      <a:pt x="652550" y="1349392"/>
                    </a:cubicBezTo>
                    <a:lnTo>
                      <a:pt x="79849" y="1075097"/>
                    </a:lnTo>
                    <a:cubicBezTo>
                      <a:pt x="185900" y="853673"/>
                      <a:pt x="154807" y="590953"/>
                      <a:pt x="0" y="400401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776532" y="1515329"/>
                <a:ext cx="1664858" cy="1057981"/>
              </a:xfrm>
              <a:custGeom>
                <a:avLst/>
                <a:gdLst/>
                <a:ahLst/>
                <a:cxnLst/>
                <a:rect l="l" t="t" r="r" b="b"/>
                <a:pathLst>
                  <a:path w="1664858" h="1057981">
                    <a:moveTo>
                      <a:pt x="1664858" y="245329"/>
                    </a:moveTo>
                    <a:cubicBezTo>
                      <a:pt x="1534523" y="556488"/>
                      <a:pt x="1285744" y="803006"/>
                      <a:pt x="973407" y="930493"/>
                    </a:cubicBezTo>
                    <a:cubicBezTo>
                      <a:pt x="661071" y="1057981"/>
                      <a:pt x="310845" y="1055961"/>
                      <a:pt x="0" y="924880"/>
                    </a:cubicBezTo>
                    <a:lnTo>
                      <a:pt x="246734" y="339775"/>
                    </a:lnTo>
                    <a:cubicBezTo>
                      <a:pt x="402157" y="405316"/>
                      <a:pt x="577269" y="406326"/>
                      <a:pt x="733438" y="342582"/>
                    </a:cubicBezTo>
                    <a:cubicBezTo>
                      <a:pt x="889606" y="278839"/>
                      <a:pt x="1013996" y="155580"/>
                      <a:pt x="1079163" y="0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-63080" y="482544"/>
                <a:ext cx="1115897" cy="1980865"/>
              </a:xfrm>
              <a:custGeom>
                <a:avLst/>
                <a:gdLst/>
                <a:ahLst/>
                <a:cxnLst/>
                <a:rect l="l" t="t" r="r" b="b"/>
                <a:pathLst>
                  <a:path w="1115897" h="1980865">
                    <a:moveTo>
                      <a:pt x="898714" y="1980866"/>
                    </a:moveTo>
                    <a:cubicBezTo>
                      <a:pt x="515525" y="1841396"/>
                      <a:pt x="222614" y="1526408"/>
                      <a:pt x="111307" y="1134112"/>
                    </a:cubicBezTo>
                    <a:cubicBezTo>
                      <a:pt x="0" y="741816"/>
                      <a:pt x="83837" y="319932"/>
                      <a:pt x="336680" y="0"/>
                    </a:cubicBezTo>
                    <a:lnTo>
                      <a:pt x="834880" y="393728"/>
                    </a:lnTo>
                    <a:cubicBezTo>
                      <a:pt x="708459" y="553694"/>
                      <a:pt x="666540" y="764636"/>
                      <a:pt x="722193" y="960784"/>
                    </a:cubicBezTo>
                    <a:cubicBezTo>
                      <a:pt x="777847" y="1156932"/>
                      <a:pt x="924303" y="1314426"/>
                      <a:pt x="1115897" y="1384161"/>
                    </a:cubicBezTo>
                    <a:close/>
                  </a:path>
                </a:pathLst>
              </a:custGeom>
              <a:solidFill>
                <a:srgbClr val="2F5F98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235489" y="26300"/>
                <a:ext cx="905951" cy="875364"/>
              </a:xfrm>
              <a:custGeom>
                <a:avLst/>
                <a:gdLst/>
                <a:ahLst/>
                <a:cxnLst/>
                <a:rect l="l" t="t" r="r" b="b"/>
                <a:pathLst>
                  <a:path w="905951" h="875364">
                    <a:moveTo>
                      <a:pt x="0" y="507028"/>
                    </a:moveTo>
                    <a:cubicBezTo>
                      <a:pt x="185881" y="245993"/>
                      <a:pt x="463573" y="64878"/>
                      <a:pt x="777391" y="0"/>
                    </a:cubicBezTo>
                    <a:lnTo>
                      <a:pt x="905951" y="621850"/>
                    </a:lnTo>
                    <a:cubicBezTo>
                      <a:pt x="749042" y="654289"/>
                      <a:pt x="610196" y="744847"/>
                      <a:pt x="517255" y="875364"/>
                    </a:cubicBezTo>
                    <a:close/>
                  </a:path>
                </a:pathLst>
              </a:custGeom>
              <a:solidFill>
                <a:srgbClr val="31356E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951042" y="0"/>
                <a:ext cx="318894" cy="655353"/>
              </a:xfrm>
              <a:custGeom>
                <a:avLst/>
                <a:gdLst/>
                <a:ahLst/>
                <a:cxnLst/>
                <a:rect l="l" t="t" r="r" b="b"/>
                <a:pathLst>
                  <a:path w="318894" h="655353">
                    <a:moveTo>
                      <a:pt x="0" y="40705"/>
                    </a:moveTo>
                    <a:cubicBezTo>
                      <a:pt x="104124" y="13689"/>
                      <a:pt x="211259" y="11"/>
                      <a:pt x="318831" y="0"/>
                    </a:cubicBezTo>
                    <a:lnTo>
                      <a:pt x="318895" y="635000"/>
                    </a:lnTo>
                    <a:cubicBezTo>
                      <a:pt x="265109" y="635005"/>
                      <a:pt x="211541" y="641844"/>
                      <a:pt x="159479" y="655353"/>
                    </a:cubicBezTo>
                    <a:close/>
                  </a:path>
                </a:pathLst>
              </a:custGeom>
              <a:solidFill>
                <a:srgbClr val="704E85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1270000" y="0"/>
                <a:ext cx="127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635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63" y="635000"/>
                    </a:lnTo>
                    <a:cubicBezTo>
                      <a:pt x="42" y="635000"/>
                      <a:pt x="21" y="635000"/>
                      <a:pt x="0" y="635000"/>
                    </a:cubicBezTo>
                    <a:close/>
                  </a:path>
                </a:pathLst>
              </a:custGeom>
              <a:solidFill>
                <a:srgbClr val="A66C98"/>
              </a:solidFill>
            </p:spPr>
          </p:sp>
        </p:grpSp>
      </p:grpSp>
      <p:grpSp>
        <p:nvGrpSpPr>
          <p:cNvPr id="23" name="Group 23"/>
          <p:cNvGrpSpPr/>
          <p:nvPr/>
        </p:nvGrpSpPr>
        <p:grpSpPr>
          <a:xfrm>
            <a:off x="13019108" y="2522497"/>
            <a:ext cx="4558785" cy="3296516"/>
            <a:chOff x="0" y="0"/>
            <a:chExt cx="6078381" cy="4395355"/>
          </a:xfrm>
        </p:grpSpPr>
        <p:sp>
          <p:nvSpPr>
            <p:cNvPr id="24" name="TextBox 24"/>
            <p:cNvSpPr txBox="1"/>
            <p:nvPr/>
          </p:nvSpPr>
          <p:spPr>
            <a:xfrm>
              <a:off x="2058133" y="3821224"/>
              <a:ext cx="1023905" cy="574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r>
                <a:rPr lang="en-US" sz="1199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청소년자녀</a:t>
              </a:r>
            </a:p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r>
                <a:rPr lang="en-US" sz="1199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37.6%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3630750" y="426862"/>
              <a:ext cx="659779" cy="574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r>
                <a:rPr lang="en-US" sz="1199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싱글</a:t>
              </a:r>
            </a:p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r>
                <a:rPr lang="en-US" sz="1199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23.8%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121898"/>
              <a:ext cx="819112" cy="574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r>
                <a:rPr lang="en-US" sz="1199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성인자녀</a:t>
              </a:r>
            </a:p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r>
                <a:rPr lang="en-US" sz="1199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23.8%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4560410" y="2197497"/>
              <a:ext cx="1517971" cy="574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r>
                <a:rPr lang="en-US" sz="1199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신혼/어린이자녀</a:t>
              </a:r>
            </a:p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r>
                <a:rPr lang="en-US" sz="1199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7.9%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938635" y="-47625"/>
              <a:ext cx="538759" cy="574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r>
                <a:rPr lang="en-US" sz="1199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실버</a:t>
              </a:r>
            </a:p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r>
                <a:rPr lang="en-US" sz="1199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6.9%</a:t>
              </a:r>
            </a:p>
          </p:txBody>
        </p:sp>
        <p:grpSp>
          <p:nvGrpSpPr>
            <p:cNvPr id="29" name="Group 29"/>
            <p:cNvGrpSpPr>
              <a:grpSpLocks noChangeAspect="1"/>
            </p:cNvGrpSpPr>
            <p:nvPr/>
          </p:nvGrpSpPr>
          <p:grpSpPr>
            <a:xfrm>
              <a:off x="1099687" y="643743"/>
              <a:ext cx="3062586" cy="3062586"/>
              <a:chOff x="0" y="0"/>
              <a:chExt cx="2540000" cy="25400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1270000" y="0"/>
                <a:ext cx="1269511" cy="1252373"/>
              </a:xfrm>
              <a:custGeom>
                <a:avLst/>
                <a:gdLst/>
                <a:ahLst/>
                <a:cxnLst/>
                <a:rect l="l" t="t" r="r" b="b"/>
                <a:pathLst>
                  <a:path w="1269511" h="1252373">
                    <a:moveTo>
                      <a:pt x="0" y="0"/>
                    </a:moveTo>
                    <a:cubicBezTo>
                      <a:pt x="687672" y="0"/>
                      <a:pt x="1250422" y="547340"/>
                      <a:pt x="1269511" y="1234747"/>
                    </a:cubicBezTo>
                    <a:lnTo>
                      <a:pt x="634755" y="1252373"/>
                    </a:lnTo>
                    <a:cubicBezTo>
                      <a:pt x="625211" y="908670"/>
                      <a:pt x="343836" y="635000"/>
                      <a:pt x="0" y="635000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1836170" y="1171341"/>
                <a:ext cx="718116" cy="673729"/>
              </a:xfrm>
              <a:custGeom>
                <a:avLst/>
                <a:gdLst/>
                <a:ahLst/>
                <a:cxnLst/>
                <a:rect l="l" t="t" r="r" b="b"/>
                <a:pathLst>
                  <a:path w="718116" h="673729">
                    <a:moveTo>
                      <a:pt x="699992" y="0"/>
                    </a:moveTo>
                    <a:cubicBezTo>
                      <a:pt x="718117" y="232606"/>
                      <a:pt x="671816" y="465708"/>
                      <a:pt x="566170" y="673729"/>
                    </a:cubicBezTo>
                    <a:lnTo>
                      <a:pt x="0" y="386194"/>
                    </a:lnTo>
                    <a:cubicBezTo>
                      <a:pt x="52823" y="282184"/>
                      <a:pt x="75973" y="165632"/>
                      <a:pt x="66911" y="49330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59651" y="1462325"/>
                <a:ext cx="2370016" cy="1105232"/>
              </a:xfrm>
              <a:custGeom>
                <a:avLst/>
                <a:gdLst/>
                <a:ahLst/>
                <a:cxnLst/>
                <a:rect l="l" t="t" r="r" b="b"/>
                <a:pathLst>
                  <a:path w="2370016" h="1105232">
                    <a:moveTo>
                      <a:pt x="2370016" y="325433"/>
                    </a:moveTo>
                    <a:cubicBezTo>
                      <a:pt x="2155146" y="806696"/>
                      <a:pt x="1665355" y="1105231"/>
                      <a:pt x="1139133" y="1075677"/>
                    </a:cubicBezTo>
                    <a:cubicBezTo>
                      <a:pt x="612911" y="1046122"/>
                      <a:pt x="159630" y="694620"/>
                      <a:pt x="0" y="192324"/>
                    </a:cubicBezTo>
                    <a:lnTo>
                      <a:pt x="605174" y="0"/>
                    </a:lnTo>
                    <a:cubicBezTo>
                      <a:pt x="684989" y="251148"/>
                      <a:pt x="911630" y="426898"/>
                      <a:pt x="1174741" y="441676"/>
                    </a:cubicBezTo>
                    <a:cubicBezTo>
                      <a:pt x="1437852" y="456453"/>
                      <a:pt x="1682747" y="307185"/>
                      <a:pt x="1790182" y="66554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-160384" y="93189"/>
                <a:ext cx="1191629" cy="1621471"/>
              </a:xfrm>
              <a:custGeom>
                <a:avLst/>
                <a:gdLst/>
                <a:ahLst/>
                <a:cxnLst/>
                <a:rect l="l" t="t" r="r" b="b"/>
                <a:pathLst>
                  <a:path w="1191629" h="1621471">
                    <a:moveTo>
                      <a:pt x="240772" y="1621472"/>
                    </a:moveTo>
                    <a:cubicBezTo>
                      <a:pt x="0" y="977328"/>
                      <a:pt x="315661" y="258560"/>
                      <a:pt x="952873" y="0"/>
                    </a:cubicBezTo>
                    <a:lnTo>
                      <a:pt x="1191628" y="588406"/>
                    </a:lnTo>
                    <a:cubicBezTo>
                      <a:pt x="873022" y="717686"/>
                      <a:pt x="715192" y="1077069"/>
                      <a:pt x="835578" y="1399141"/>
                    </a:cubicBezTo>
                    <a:close/>
                  </a:path>
                </a:pathLst>
              </a:custGeom>
              <a:solidFill>
                <a:srgbClr val="2F5F98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734270" y="0"/>
                <a:ext cx="535667" cy="694263"/>
              </a:xfrm>
              <a:custGeom>
                <a:avLst/>
                <a:gdLst/>
                <a:ahLst/>
                <a:cxnLst/>
                <a:rect l="l" t="t" r="r" b="b"/>
                <a:pathLst>
                  <a:path w="535667" h="694263">
                    <a:moveTo>
                      <a:pt x="0" y="118526"/>
                    </a:moveTo>
                    <a:cubicBezTo>
                      <a:pt x="167768" y="40471"/>
                      <a:pt x="350566" y="19"/>
                      <a:pt x="535603" y="0"/>
                    </a:cubicBezTo>
                    <a:lnTo>
                      <a:pt x="535667" y="635000"/>
                    </a:lnTo>
                    <a:cubicBezTo>
                      <a:pt x="443148" y="635009"/>
                      <a:pt x="351749" y="655235"/>
                      <a:pt x="267865" y="694263"/>
                    </a:cubicBezTo>
                    <a:close/>
                  </a:path>
                </a:pathLst>
              </a:custGeom>
              <a:solidFill>
                <a:srgbClr val="31356E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1270000" y="0"/>
                <a:ext cx="127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635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63" y="635000"/>
                    </a:lnTo>
                    <a:cubicBezTo>
                      <a:pt x="42" y="635000"/>
                      <a:pt x="21" y="635000"/>
                      <a:pt x="0" y="635000"/>
                    </a:cubicBezTo>
                    <a:close/>
                  </a:path>
                </a:pathLst>
              </a:custGeom>
              <a:solidFill>
                <a:srgbClr val="704E85"/>
              </a:solidFill>
            </p:spPr>
          </p:sp>
        </p:grpSp>
      </p:grpSp>
      <p:grpSp>
        <p:nvGrpSpPr>
          <p:cNvPr id="36" name="Group 36"/>
          <p:cNvGrpSpPr/>
          <p:nvPr/>
        </p:nvGrpSpPr>
        <p:grpSpPr>
          <a:xfrm>
            <a:off x="14761884" y="6915160"/>
            <a:ext cx="2921124" cy="2386293"/>
            <a:chOff x="0" y="-38100"/>
            <a:chExt cx="3894833" cy="3181724"/>
          </a:xfrm>
        </p:grpSpPr>
        <p:sp>
          <p:nvSpPr>
            <p:cNvPr id="37" name="TextBox 37"/>
            <p:cNvSpPr txBox="1"/>
            <p:nvPr/>
          </p:nvSpPr>
          <p:spPr>
            <a:xfrm>
              <a:off x="1707150" y="-38100"/>
              <a:ext cx="757683" cy="1585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36"/>
                </a:lnSpc>
                <a:spcBef>
                  <a:spcPct val="0"/>
                </a:spcBef>
              </a:pPr>
              <a:r>
                <a:rPr lang="en-US" sz="740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선호쇼핑공간</a:t>
              </a:r>
            </a:p>
          </p:txBody>
        </p:sp>
        <p:grpSp>
          <p:nvGrpSpPr>
            <p:cNvPr id="38" name="Group 38"/>
            <p:cNvGrpSpPr>
              <a:grpSpLocks noChangeAspect="1"/>
            </p:cNvGrpSpPr>
            <p:nvPr/>
          </p:nvGrpSpPr>
          <p:grpSpPr>
            <a:xfrm>
              <a:off x="1627075" y="54198"/>
              <a:ext cx="40037" cy="40037"/>
              <a:chOff x="4986042" y="-663502"/>
              <a:chExt cx="152400" cy="1524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4986042" y="-663502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458697" y="2985033"/>
              <a:ext cx="378841" cy="1585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36"/>
                </a:lnSpc>
                <a:spcBef>
                  <a:spcPct val="0"/>
                </a:spcBef>
              </a:pPr>
              <a:r>
                <a:rPr lang="en-US" sz="740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아울렛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1124499" y="2985033"/>
              <a:ext cx="505129" cy="1585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36"/>
                </a:lnSpc>
                <a:spcBef>
                  <a:spcPct val="0"/>
                </a:spcBef>
              </a:pPr>
              <a:r>
                <a:rPr lang="en-US" sz="740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슈퍼마켓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1916588" y="2985033"/>
              <a:ext cx="378841" cy="1585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36"/>
                </a:lnSpc>
                <a:spcBef>
                  <a:spcPct val="0"/>
                </a:spcBef>
              </a:pPr>
              <a:r>
                <a:rPr lang="en-US" sz="740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브랜드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2645534" y="2985033"/>
              <a:ext cx="378841" cy="1585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36"/>
                </a:lnSpc>
                <a:spcBef>
                  <a:spcPct val="0"/>
                </a:spcBef>
              </a:pPr>
              <a:r>
                <a:rPr lang="en-US" sz="740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백화점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3248204" y="2985033"/>
              <a:ext cx="631393" cy="1585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36"/>
                </a:lnSpc>
                <a:spcBef>
                  <a:spcPct val="0"/>
                </a:spcBef>
              </a:pPr>
              <a:r>
                <a:rPr lang="en-US" sz="740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대형할인점</a:t>
              </a:r>
            </a:p>
          </p:txBody>
        </p:sp>
        <p:grpSp>
          <p:nvGrpSpPr>
            <p:cNvPr id="45" name="Group 45"/>
            <p:cNvGrpSpPr>
              <a:grpSpLocks noChangeAspect="1"/>
            </p:cNvGrpSpPr>
            <p:nvPr/>
          </p:nvGrpSpPr>
          <p:grpSpPr>
            <a:xfrm>
              <a:off x="317187" y="228507"/>
              <a:ext cx="3577646" cy="2731972"/>
              <a:chOff x="0" y="0"/>
              <a:chExt cx="13618175" cy="10399149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-6350"/>
                <a:ext cx="1361817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3618175" h="12700">
                    <a:moveTo>
                      <a:pt x="0" y="0"/>
                    </a:moveTo>
                    <a:lnTo>
                      <a:pt x="13618175" y="0"/>
                    </a:lnTo>
                    <a:lnTo>
                      <a:pt x="1361817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D64"/>
              </a:solidFill>
            </p:spPr>
          </p:sp>
          <p:sp>
            <p:nvSpPr>
              <p:cNvPr id="47" name="Freeform 47"/>
              <p:cNvSpPr/>
              <p:nvPr/>
            </p:nvSpPr>
            <p:spPr>
              <a:xfrm>
                <a:off x="0" y="2593437"/>
                <a:ext cx="1361817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3618175" h="12700">
                    <a:moveTo>
                      <a:pt x="0" y="0"/>
                    </a:moveTo>
                    <a:lnTo>
                      <a:pt x="13618175" y="0"/>
                    </a:lnTo>
                    <a:lnTo>
                      <a:pt x="1361817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D64"/>
              </a:solidFill>
            </p:spPr>
          </p:sp>
          <p:sp>
            <p:nvSpPr>
              <p:cNvPr id="48" name="Freeform 48"/>
              <p:cNvSpPr/>
              <p:nvPr/>
            </p:nvSpPr>
            <p:spPr>
              <a:xfrm>
                <a:off x="0" y="5193225"/>
                <a:ext cx="1361817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3618175" h="12700">
                    <a:moveTo>
                      <a:pt x="0" y="0"/>
                    </a:moveTo>
                    <a:lnTo>
                      <a:pt x="13618175" y="0"/>
                    </a:lnTo>
                    <a:lnTo>
                      <a:pt x="1361817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D64"/>
              </a:solidFill>
            </p:spPr>
          </p:sp>
          <p:sp>
            <p:nvSpPr>
              <p:cNvPr id="49" name="Freeform 49"/>
              <p:cNvSpPr/>
              <p:nvPr/>
            </p:nvSpPr>
            <p:spPr>
              <a:xfrm>
                <a:off x="0" y="7793012"/>
                <a:ext cx="1361817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3618175" h="12700">
                    <a:moveTo>
                      <a:pt x="0" y="0"/>
                    </a:moveTo>
                    <a:lnTo>
                      <a:pt x="13618175" y="0"/>
                    </a:lnTo>
                    <a:lnTo>
                      <a:pt x="1361817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D64"/>
              </a:solidFill>
            </p:spPr>
          </p:sp>
          <p:sp>
            <p:nvSpPr>
              <p:cNvPr id="50" name="Freeform 50"/>
              <p:cNvSpPr/>
              <p:nvPr/>
            </p:nvSpPr>
            <p:spPr>
              <a:xfrm>
                <a:off x="0" y="10392800"/>
                <a:ext cx="1361817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3618175" h="12700">
                    <a:moveTo>
                      <a:pt x="0" y="0"/>
                    </a:moveTo>
                    <a:lnTo>
                      <a:pt x="13618175" y="0"/>
                    </a:lnTo>
                    <a:lnTo>
                      <a:pt x="1361817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D64"/>
              </a:solidFill>
            </p:spPr>
          </p:sp>
        </p:grpSp>
        <p:sp>
          <p:nvSpPr>
            <p:cNvPr id="51" name="TextBox 51"/>
            <p:cNvSpPr txBox="1"/>
            <p:nvPr/>
          </p:nvSpPr>
          <p:spPr>
            <a:xfrm>
              <a:off x="0" y="116191"/>
              <a:ext cx="254533" cy="1585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1036"/>
                </a:lnSpc>
                <a:spcBef>
                  <a:spcPct val="0"/>
                </a:spcBef>
              </a:pPr>
              <a:r>
                <a:rPr lang="en-US" sz="740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200 </a:t>
              </a: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799184"/>
              <a:ext cx="254533" cy="1585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1036"/>
                </a:lnSpc>
                <a:spcBef>
                  <a:spcPct val="0"/>
                </a:spcBef>
              </a:pPr>
              <a:r>
                <a:rPr lang="en-US" sz="740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150 </a:t>
              </a: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1482177"/>
              <a:ext cx="254533" cy="1585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1036"/>
                </a:lnSpc>
                <a:spcBef>
                  <a:spcPct val="0"/>
                </a:spcBef>
              </a:pPr>
              <a:r>
                <a:rPr lang="en-US" sz="740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100 </a:t>
              </a: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74627" y="2165171"/>
              <a:ext cx="179907" cy="1585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1036"/>
                </a:lnSpc>
                <a:spcBef>
                  <a:spcPct val="0"/>
                </a:spcBef>
              </a:pPr>
              <a:r>
                <a:rPr lang="en-US" sz="740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50 </a:t>
              </a: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149279" y="2848163"/>
              <a:ext cx="105253" cy="1585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1036"/>
                </a:lnSpc>
                <a:spcBef>
                  <a:spcPct val="0"/>
                </a:spcBef>
              </a:pPr>
              <a:r>
                <a:rPr lang="en-US" sz="740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0 </a:t>
              </a:r>
            </a:p>
          </p:txBody>
        </p:sp>
        <p:grpSp>
          <p:nvGrpSpPr>
            <p:cNvPr id="56" name="Group 56"/>
            <p:cNvGrpSpPr>
              <a:grpSpLocks noChangeAspect="1"/>
            </p:cNvGrpSpPr>
            <p:nvPr/>
          </p:nvGrpSpPr>
          <p:grpSpPr>
            <a:xfrm>
              <a:off x="1046132" y="568336"/>
              <a:ext cx="2848701" cy="2392144"/>
              <a:chOff x="2774703" y="1293544"/>
              <a:chExt cx="10843472" cy="9105606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6CE5E8"/>
              </a:solidFill>
            </p:spPr>
          </p:sp>
          <p:sp>
            <p:nvSpPr>
              <p:cNvPr id="58" name="Freeform 58"/>
              <p:cNvSpPr/>
              <p:nvPr/>
            </p:nvSpPr>
            <p:spPr>
              <a:xfrm>
                <a:off x="2774703" y="7793012"/>
                <a:ext cx="2519362" cy="2606138"/>
              </a:xfrm>
              <a:custGeom>
                <a:avLst/>
                <a:gdLst/>
                <a:ahLst/>
                <a:cxnLst/>
                <a:rect l="l" t="t" r="r" b="b"/>
                <a:pathLst>
                  <a:path w="2519362" h="2606138">
                    <a:moveTo>
                      <a:pt x="0" y="2606138"/>
                    </a:moveTo>
                    <a:lnTo>
                      <a:pt x="0" y="201549"/>
                    </a:lnTo>
                    <a:cubicBezTo>
                      <a:pt x="0" y="90236"/>
                      <a:pt x="90237" y="0"/>
                      <a:pt x="201549" y="0"/>
                    </a:cubicBezTo>
                    <a:lnTo>
                      <a:pt x="2317813" y="0"/>
                    </a:lnTo>
                    <a:cubicBezTo>
                      <a:pt x="2429126" y="0"/>
                      <a:pt x="2519362" y="90236"/>
                      <a:pt x="2519362" y="201549"/>
                    </a:cubicBezTo>
                    <a:lnTo>
                      <a:pt x="2519362" y="2606138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59" name="Freeform 59"/>
              <p:cNvSpPr/>
              <p:nvPr/>
            </p:nvSpPr>
            <p:spPr>
              <a:xfrm>
                <a:off x="5549406" y="1293544"/>
                <a:ext cx="2519362" cy="9105606"/>
              </a:xfrm>
              <a:custGeom>
                <a:avLst/>
                <a:gdLst/>
                <a:ahLst/>
                <a:cxnLst/>
                <a:rect l="l" t="t" r="r" b="b"/>
                <a:pathLst>
                  <a:path w="2519362" h="9105606">
                    <a:moveTo>
                      <a:pt x="0" y="9105606"/>
                    </a:moveTo>
                    <a:lnTo>
                      <a:pt x="0" y="201549"/>
                    </a:lnTo>
                    <a:cubicBezTo>
                      <a:pt x="0" y="90236"/>
                      <a:pt x="90237" y="0"/>
                      <a:pt x="201549" y="0"/>
                    </a:cubicBezTo>
                    <a:lnTo>
                      <a:pt x="2317814" y="0"/>
                    </a:lnTo>
                    <a:cubicBezTo>
                      <a:pt x="2429126" y="0"/>
                      <a:pt x="2519363" y="90236"/>
                      <a:pt x="2519363" y="201549"/>
                    </a:cubicBezTo>
                    <a:lnTo>
                      <a:pt x="2519363" y="9105606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60" name="Freeform 60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6CE5E8"/>
              </a:solidFill>
            </p:spPr>
          </p:sp>
          <p:sp>
            <p:nvSpPr>
              <p:cNvPr id="61" name="Freeform 61"/>
              <p:cNvSpPr/>
              <p:nvPr/>
            </p:nvSpPr>
            <p:spPr>
              <a:xfrm>
                <a:off x="11098812" y="9872842"/>
                <a:ext cx="2519362" cy="526307"/>
              </a:xfrm>
              <a:custGeom>
                <a:avLst/>
                <a:gdLst/>
                <a:ahLst/>
                <a:cxnLst/>
                <a:rect l="l" t="t" r="r" b="b"/>
                <a:pathLst>
                  <a:path w="2519362" h="526307">
                    <a:moveTo>
                      <a:pt x="0" y="526308"/>
                    </a:moveTo>
                    <a:lnTo>
                      <a:pt x="0" y="201549"/>
                    </a:lnTo>
                    <a:cubicBezTo>
                      <a:pt x="0" y="90237"/>
                      <a:pt x="90237" y="0"/>
                      <a:pt x="201549" y="0"/>
                    </a:cubicBezTo>
                    <a:lnTo>
                      <a:pt x="2317814" y="0"/>
                    </a:lnTo>
                    <a:cubicBezTo>
                      <a:pt x="2429127" y="0"/>
                      <a:pt x="2519363" y="90237"/>
                      <a:pt x="2519363" y="201549"/>
                    </a:cubicBezTo>
                    <a:lnTo>
                      <a:pt x="2519363" y="526308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</p:grpSp>
      </p:grpSp>
      <p:grpSp>
        <p:nvGrpSpPr>
          <p:cNvPr id="62" name="Group 62"/>
          <p:cNvGrpSpPr/>
          <p:nvPr/>
        </p:nvGrpSpPr>
        <p:grpSpPr>
          <a:xfrm>
            <a:off x="11644961" y="6922304"/>
            <a:ext cx="3116916" cy="2626617"/>
            <a:chOff x="-23870" y="-28575"/>
            <a:chExt cx="4155887" cy="3502156"/>
          </a:xfrm>
        </p:grpSpPr>
        <p:sp>
          <p:nvSpPr>
            <p:cNvPr id="63" name="TextBox 63"/>
            <p:cNvSpPr txBox="1"/>
            <p:nvPr/>
          </p:nvSpPr>
          <p:spPr>
            <a:xfrm>
              <a:off x="1893504" y="-28575"/>
              <a:ext cx="649587" cy="1722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65"/>
                </a:lnSpc>
                <a:spcBef>
                  <a:spcPct val="0"/>
                </a:spcBef>
              </a:pPr>
              <a:r>
                <a:rPr lang="en-US" sz="761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선호관광지</a:t>
              </a:r>
            </a:p>
          </p:txBody>
        </p:sp>
        <p:grpSp>
          <p:nvGrpSpPr>
            <p:cNvPr id="64" name="Group 64"/>
            <p:cNvGrpSpPr>
              <a:grpSpLocks noChangeAspect="1"/>
            </p:cNvGrpSpPr>
            <p:nvPr/>
          </p:nvGrpSpPr>
          <p:grpSpPr>
            <a:xfrm>
              <a:off x="1849990" y="65976"/>
              <a:ext cx="21757" cy="21757"/>
              <a:chOff x="10672776" y="-919346"/>
              <a:chExt cx="152400" cy="1524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10672776" y="-919346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5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5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5898FF"/>
              </a:solidFill>
            </p:spPr>
          </p:sp>
        </p:grpSp>
        <p:sp>
          <p:nvSpPr>
            <p:cNvPr id="66" name="TextBox 66"/>
            <p:cNvSpPr txBox="1"/>
            <p:nvPr/>
          </p:nvSpPr>
          <p:spPr>
            <a:xfrm rot="18900000">
              <a:off x="-23870" y="3236414"/>
              <a:ext cx="649587" cy="1722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65"/>
                </a:lnSpc>
                <a:spcBef>
                  <a:spcPct val="0"/>
                </a:spcBef>
              </a:pPr>
              <a:r>
                <a:rPr lang="en-US" sz="761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자연휴양림</a:t>
              </a:r>
            </a:p>
          </p:txBody>
        </p:sp>
        <p:sp>
          <p:nvSpPr>
            <p:cNvPr id="67" name="TextBox 67"/>
            <p:cNvSpPr txBox="1"/>
            <p:nvPr/>
          </p:nvSpPr>
          <p:spPr>
            <a:xfrm rot="18900000">
              <a:off x="546479" y="3144549"/>
              <a:ext cx="389752" cy="1722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65"/>
                </a:lnSpc>
                <a:spcBef>
                  <a:spcPct val="0"/>
                </a:spcBef>
              </a:pPr>
              <a:r>
                <a:rPr lang="en-US" sz="761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식물원</a:t>
              </a:r>
            </a:p>
          </p:txBody>
        </p:sp>
        <p:sp>
          <p:nvSpPr>
            <p:cNvPr id="68" name="TextBox 68"/>
            <p:cNvSpPr txBox="1"/>
            <p:nvPr/>
          </p:nvSpPr>
          <p:spPr>
            <a:xfrm rot="18900000">
              <a:off x="516589" y="3301310"/>
              <a:ext cx="833141" cy="1722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65"/>
                </a:lnSpc>
                <a:spcBef>
                  <a:spcPct val="0"/>
                </a:spcBef>
              </a:pPr>
              <a:r>
                <a:rPr lang="en-US" sz="761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박물관/기념관</a:t>
              </a:r>
            </a:p>
          </p:txBody>
        </p:sp>
        <p:sp>
          <p:nvSpPr>
            <p:cNvPr id="69" name="TextBox 69"/>
            <p:cNvSpPr txBox="1"/>
            <p:nvPr/>
          </p:nvSpPr>
          <p:spPr>
            <a:xfrm rot="18900000">
              <a:off x="1243611" y="3144549"/>
              <a:ext cx="389752" cy="1722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65"/>
                </a:lnSpc>
                <a:spcBef>
                  <a:spcPct val="0"/>
                </a:spcBef>
              </a:pPr>
              <a:r>
                <a:rPr lang="en-US" sz="761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미술관</a:t>
              </a:r>
            </a:p>
          </p:txBody>
        </p:sp>
        <p:sp>
          <p:nvSpPr>
            <p:cNvPr id="70" name="TextBox 70"/>
            <p:cNvSpPr txBox="1"/>
            <p:nvPr/>
          </p:nvSpPr>
          <p:spPr>
            <a:xfrm rot="18900000">
              <a:off x="1592178" y="3144549"/>
              <a:ext cx="389752" cy="1722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65"/>
                </a:lnSpc>
                <a:spcBef>
                  <a:spcPct val="0"/>
                </a:spcBef>
              </a:pPr>
              <a:r>
                <a:rPr lang="en-US" sz="761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레프팅</a:t>
              </a:r>
            </a:p>
          </p:txBody>
        </p:sp>
        <p:sp>
          <p:nvSpPr>
            <p:cNvPr id="71" name="TextBox 71"/>
            <p:cNvSpPr txBox="1"/>
            <p:nvPr/>
          </p:nvSpPr>
          <p:spPr>
            <a:xfrm rot="18900000">
              <a:off x="1940743" y="3144549"/>
              <a:ext cx="389752" cy="1722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65"/>
                </a:lnSpc>
                <a:spcBef>
                  <a:spcPct val="0"/>
                </a:spcBef>
              </a:pPr>
              <a:r>
                <a:rPr lang="en-US" sz="761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동물원</a:t>
              </a:r>
            </a:p>
          </p:txBody>
        </p:sp>
        <p:sp>
          <p:nvSpPr>
            <p:cNvPr id="72" name="TextBox 72"/>
            <p:cNvSpPr txBox="1"/>
            <p:nvPr/>
          </p:nvSpPr>
          <p:spPr>
            <a:xfrm rot="18900000">
              <a:off x="2178417" y="3190482"/>
              <a:ext cx="519671" cy="1722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65"/>
                </a:lnSpc>
                <a:spcBef>
                  <a:spcPct val="0"/>
                </a:spcBef>
              </a:pPr>
              <a:r>
                <a:rPr lang="en-US" sz="761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놀이시설</a:t>
              </a:r>
            </a:p>
          </p:txBody>
        </p:sp>
        <p:sp>
          <p:nvSpPr>
            <p:cNvPr id="73" name="TextBox 73"/>
            <p:cNvSpPr txBox="1"/>
            <p:nvPr/>
          </p:nvSpPr>
          <p:spPr>
            <a:xfrm rot="18900000">
              <a:off x="2526983" y="3190482"/>
              <a:ext cx="519671" cy="1722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65"/>
                </a:lnSpc>
                <a:spcBef>
                  <a:spcPct val="0"/>
                </a:spcBef>
              </a:pPr>
              <a:r>
                <a:rPr lang="en-US" sz="761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국립공원</a:t>
              </a:r>
            </a:p>
          </p:txBody>
        </p:sp>
        <p:sp>
          <p:nvSpPr>
            <p:cNvPr id="74" name="TextBox 74"/>
            <p:cNvSpPr txBox="1"/>
            <p:nvPr/>
          </p:nvSpPr>
          <p:spPr>
            <a:xfrm rot="18900000">
              <a:off x="2986441" y="3144549"/>
              <a:ext cx="389752" cy="1722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65"/>
                </a:lnSpc>
                <a:spcBef>
                  <a:spcPct val="0"/>
                </a:spcBef>
              </a:pPr>
              <a:r>
                <a:rPr lang="en-US" sz="761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관광지</a:t>
              </a:r>
            </a:p>
          </p:txBody>
        </p:sp>
        <p:sp>
          <p:nvSpPr>
            <p:cNvPr id="75" name="TextBox 75"/>
            <p:cNvSpPr txBox="1"/>
            <p:nvPr/>
          </p:nvSpPr>
          <p:spPr>
            <a:xfrm rot="18900000">
              <a:off x="3335007" y="3144549"/>
              <a:ext cx="389752" cy="1722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65"/>
                </a:lnSpc>
                <a:spcBef>
                  <a:spcPct val="0"/>
                </a:spcBef>
              </a:pPr>
              <a:r>
                <a:rPr lang="en-US" sz="761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공연장</a:t>
              </a:r>
            </a:p>
          </p:txBody>
        </p:sp>
        <p:sp>
          <p:nvSpPr>
            <p:cNvPr id="76" name="TextBox 76"/>
            <p:cNvSpPr txBox="1"/>
            <p:nvPr/>
          </p:nvSpPr>
          <p:spPr>
            <a:xfrm rot="18900000">
              <a:off x="3794464" y="3098616"/>
              <a:ext cx="259835" cy="1722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65"/>
                </a:lnSpc>
                <a:spcBef>
                  <a:spcPct val="0"/>
                </a:spcBef>
              </a:pPr>
              <a:r>
                <a:rPr lang="en-US" sz="761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고궁</a:t>
              </a:r>
            </a:p>
          </p:txBody>
        </p:sp>
        <p:grpSp>
          <p:nvGrpSpPr>
            <p:cNvPr id="77" name="Group 77"/>
            <p:cNvGrpSpPr>
              <a:grpSpLocks noChangeAspect="1"/>
            </p:cNvGrpSpPr>
            <p:nvPr/>
          </p:nvGrpSpPr>
          <p:grpSpPr>
            <a:xfrm>
              <a:off x="326334" y="197223"/>
              <a:ext cx="3805683" cy="2764451"/>
              <a:chOff x="0" y="0"/>
              <a:chExt cx="26657724" cy="19364194"/>
            </a:xfrm>
          </p:grpSpPr>
          <p:sp>
            <p:nvSpPr>
              <p:cNvPr id="78" name="Freeform 78"/>
              <p:cNvSpPr/>
              <p:nvPr/>
            </p:nvSpPr>
            <p:spPr>
              <a:xfrm>
                <a:off x="0" y="-6350"/>
                <a:ext cx="2665772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6657725" h="12700">
                    <a:moveTo>
                      <a:pt x="0" y="0"/>
                    </a:moveTo>
                    <a:lnTo>
                      <a:pt x="26657725" y="0"/>
                    </a:lnTo>
                    <a:lnTo>
                      <a:pt x="2665772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D64"/>
              </a:solidFill>
            </p:spPr>
          </p:sp>
          <p:sp>
            <p:nvSpPr>
              <p:cNvPr id="79" name="Freeform 79"/>
              <p:cNvSpPr/>
              <p:nvPr/>
            </p:nvSpPr>
            <p:spPr>
              <a:xfrm>
                <a:off x="0" y="4834698"/>
                <a:ext cx="2665772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6657725" h="12700">
                    <a:moveTo>
                      <a:pt x="0" y="0"/>
                    </a:moveTo>
                    <a:lnTo>
                      <a:pt x="26657725" y="0"/>
                    </a:lnTo>
                    <a:lnTo>
                      <a:pt x="2665772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D64"/>
              </a:solidFill>
            </p:spPr>
          </p:sp>
          <p:sp>
            <p:nvSpPr>
              <p:cNvPr id="80" name="Freeform 80"/>
              <p:cNvSpPr/>
              <p:nvPr/>
            </p:nvSpPr>
            <p:spPr>
              <a:xfrm>
                <a:off x="0" y="9675747"/>
                <a:ext cx="2665772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6657725" h="12700">
                    <a:moveTo>
                      <a:pt x="0" y="0"/>
                    </a:moveTo>
                    <a:lnTo>
                      <a:pt x="26657725" y="0"/>
                    </a:lnTo>
                    <a:lnTo>
                      <a:pt x="2665772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D64"/>
              </a:solidFill>
            </p:spPr>
          </p:sp>
          <p:sp>
            <p:nvSpPr>
              <p:cNvPr id="81" name="Freeform 81"/>
              <p:cNvSpPr/>
              <p:nvPr/>
            </p:nvSpPr>
            <p:spPr>
              <a:xfrm>
                <a:off x="0" y="14516796"/>
                <a:ext cx="2665772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6657725" h="12700">
                    <a:moveTo>
                      <a:pt x="0" y="0"/>
                    </a:moveTo>
                    <a:lnTo>
                      <a:pt x="26657725" y="0"/>
                    </a:lnTo>
                    <a:lnTo>
                      <a:pt x="2665772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D64"/>
              </a:solidFill>
            </p:spPr>
          </p:sp>
          <p:sp>
            <p:nvSpPr>
              <p:cNvPr id="82" name="Freeform 82"/>
              <p:cNvSpPr/>
              <p:nvPr/>
            </p:nvSpPr>
            <p:spPr>
              <a:xfrm>
                <a:off x="0" y="19357843"/>
                <a:ext cx="2665772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6657725" h="12700">
                    <a:moveTo>
                      <a:pt x="0" y="0"/>
                    </a:moveTo>
                    <a:lnTo>
                      <a:pt x="26657725" y="0"/>
                    </a:lnTo>
                    <a:lnTo>
                      <a:pt x="2665772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D64"/>
              </a:solidFill>
            </p:spPr>
          </p:sp>
        </p:grpSp>
        <p:sp>
          <p:nvSpPr>
            <p:cNvPr id="83" name="TextBox 83"/>
            <p:cNvSpPr txBox="1"/>
            <p:nvPr/>
          </p:nvSpPr>
          <p:spPr>
            <a:xfrm>
              <a:off x="1" y="91793"/>
              <a:ext cx="261875" cy="1722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1065"/>
                </a:lnSpc>
                <a:spcBef>
                  <a:spcPct val="0"/>
                </a:spcBef>
              </a:pPr>
              <a:r>
                <a:rPr lang="en-US" sz="761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200 </a:t>
              </a:r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1" y="782906"/>
              <a:ext cx="261875" cy="1722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1065"/>
                </a:lnSpc>
                <a:spcBef>
                  <a:spcPct val="0"/>
                </a:spcBef>
              </a:pPr>
              <a:r>
                <a:rPr lang="en-US" sz="761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150 </a:t>
              </a:r>
            </a:p>
          </p:txBody>
        </p:sp>
        <p:sp>
          <p:nvSpPr>
            <p:cNvPr id="85" name="TextBox 85"/>
            <p:cNvSpPr txBox="1"/>
            <p:nvPr/>
          </p:nvSpPr>
          <p:spPr>
            <a:xfrm>
              <a:off x="1" y="1474020"/>
              <a:ext cx="261875" cy="1722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1065"/>
                </a:lnSpc>
                <a:spcBef>
                  <a:spcPct val="0"/>
                </a:spcBef>
              </a:pPr>
              <a:r>
                <a:rPr lang="en-US" sz="761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100 </a:t>
              </a:r>
            </a:p>
          </p:txBody>
        </p:sp>
        <p:sp>
          <p:nvSpPr>
            <p:cNvPr id="86" name="TextBox 86"/>
            <p:cNvSpPr txBox="1"/>
            <p:nvPr/>
          </p:nvSpPr>
          <p:spPr>
            <a:xfrm>
              <a:off x="76791" y="2165132"/>
              <a:ext cx="185084" cy="1722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1065"/>
                </a:lnSpc>
                <a:spcBef>
                  <a:spcPct val="0"/>
                </a:spcBef>
              </a:pPr>
              <a:r>
                <a:rPr lang="en-US" sz="761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50 </a:t>
              </a:r>
            </a:p>
          </p:txBody>
        </p:sp>
        <p:sp>
          <p:nvSpPr>
            <p:cNvPr id="87" name="TextBox 87"/>
            <p:cNvSpPr txBox="1"/>
            <p:nvPr/>
          </p:nvSpPr>
          <p:spPr>
            <a:xfrm>
              <a:off x="153582" y="2856245"/>
              <a:ext cx="108293" cy="1722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1065"/>
                </a:lnSpc>
                <a:spcBef>
                  <a:spcPct val="0"/>
                </a:spcBef>
              </a:pPr>
              <a:r>
                <a:rPr lang="en-US" sz="761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0 </a:t>
              </a:r>
            </a:p>
          </p:txBody>
        </p:sp>
        <p:grpSp>
          <p:nvGrpSpPr>
            <p:cNvPr id="88" name="Group 88"/>
            <p:cNvGrpSpPr>
              <a:grpSpLocks noChangeAspect="1"/>
            </p:cNvGrpSpPr>
            <p:nvPr/>
          </p:nvGrpSpPr>
          <p:grpSpPr>
            <a:xfrm>
              <a:off x="674900" y="749207"/>
              <a:ext cx="3108551" cy="2212468"/>
              <a:chOff x="2441605" y="3866489"/>
              <a:chExt cx="21774514" cy="15497705"/>
            </a:xfrm>
          </p:grpSpPr>
          <p:sp>
            <p:nvSpPr>
              <p:cNvPr id="89" name="Freeform 89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5898FF"/>
              </a:solidFill>
            </p:spPr>
          </p:sp>
          <p:sp>
            <p:nvSpPr>
              <p:cNvPr id="90" name="Freeform 90"/>
              <p:cNvSpPr/>
              <p:nvPr/>
            </p:nvSpPr>
            <p:spPr>
              <a:xfrm>
                <a:off x="2441605" y="18873739"/>
                <a:ext cx="2241672" cy="490454"/>
              </a:xfrm>
              <a:custGeom>
                <a:avLst/>
                <a:gdLst/>
                <a:ahLst/>
                <a:cxnLst/>
                <a:rect l="l" t="t" r="r" b="b"/>
                <a:pathLst>
                  <a:path w="2241672" h="490454">
                    <a:moveTo>
                      <a:pt x="0" y="490454"/>
                    </a:moveTo>
                    <a:lnTo>
                      <a:pt x="0" y="179334"/>
                    </a:lnTo>
                    <a:cubicBezTo>
                      <a:pt x="1" y="80290"/>
                      <a:pt x="80291" y="0"/>
                      <a:pt x="179334" y="0"/>
                    </a:cubicBezTo>
                    <a:lnTo>
                      <a:pt x="2062339" y="0"/>
                    </a:lnTo>
                    <a:cubicBezTo>
                      <a:pt x="2161382" y="0"/>
                      <a:pt x="2241672" y="80290"/>
                      <a:pt x="2241672" y="179334"/>
                    </a:cubicBezTo>
                    <a:lnTo>
                      <a:pt x="2241672" y="490454"/>
                    </a:lnTo>
                    <a:close/>
                  </a:path>
                </a:pathLst>
              </a:custGeom>
              <a:solidFill>
                <a:srgbClr val="5898FF"/>
              </a:solidFill>
            </p:spPr>
          </p:sp>
          <p:sp>
            <p:nvSpPr>
              <p:cNvPr id="91" name="Freeform 91"/>
              <p:cNvSpPr/>
              <p:nvPr/>
            </p:nvSpPr>
            <p:spPr>
              <a:xfrm>
                <a:off x="4883210" y="3866489"/>
                <a:ext cx="2241672" cy="15497704"/>
              </a:xfrm>
              <a:custGeom>
                <a:avLst/>
                <a:gdLst/>
                <a:ahLst/>
                <a:cxnLst/>
                <a:rect l="l" t="t" r="r" b="b"/>
                <a:pathLst>
                  <a:path w="2241672" h="15497704">
                    <a:moveTo>
                      <a:pt x="0" y="15497704"/>
                    </a:moveTo>
                    <a:lnTo>
                      <a:pt x="0" y="179333"/>
                    </a:lnTo>
                    <a:cubicBezTo>
                      <a:pt x="0" y="80290"/>
                      <a:pt x="80291" y="0"/>
                      <a:pt x="179334" y="0"/>
                    </a:cubicBezTo>
                    <a:lnTo>
                      <a:pt x="2062339" y="0"/>
                    </a:lnTo>
                    <a:cubicBezTo>
                      <a:pt x="2109901" y="0"/>
                      <a:pt x="2155515" y="18894"/>
                      <a:pt x="2189147" y="52525"/>
                    </a:cubicBezTo>
                    <a:cubicBezTo>
                      <a:pt x="2222779" y="86157"/>
                      <a:pt x="2241673" y="131771"/>
                      <a:pt x="2241673" y="179333"/>
                    </a:cubicBezTo>
                    <a:lnTo>
                      <a:pt x="2241673" y="15497704"/>
                    </a:lnTo>
                    <a:close/>
                  </a:path>
                </a:pathLst>
              </a:custGeom>
              <a:solidFill>
                <a:srgbClr val="5898FF"/>
              </a:solidFill>
            </p:spPr>
          </p:sp>
          <p:sp>
            <p:nvSpPr>
              <p:cNvPr id="92" name="Freeform 92"/>
              <p:cNvSpPr/>
              <p:nvPr/>
            </p:nvSpPr>
            <p:spPr>
              <a:xfrm>
                <a:off x="7324816" y="18873739"/>
                <a:ext cx="2241672" cy="490454"/>
              </a:xfrm>
              <a:custGeom>
                <a:avLst/>
                <a:gdLst/>
                <a:ahLst/>
                <a:cxnLst/>
                <a:rect l="l" t="t" r="r" b="b"/>
                <a:pathLst>
                  <a:path w="2241672" h="490454">
                    <a:moveTo>
                      <a:pt x="0" y="490454"/>
                    </a:moveTo>
                    <a:lnTo>
                      <a:pt x="0" y="179334"/>
                    </a:lnTo>
                    <a:cubicBezTo>
                      <a:pt x="0" y="80290"/>
                      <a:pt x="80290" y="0"/>
                      <a:pt x="179333" y="0"/>
                    </a:cubicBezTo>
                    <a:lnTo>
                      <a:pt x="2062338" y="0"/>
                    </a:lnTo>
                    <a:cubicBezTo>
                      <a:pt x="2161381" y="0"/>
                      <a:pt x="2241671" y="80290"/>
                      <a:pt x="2241671" y="179334"/>
                    </a:cubicBezTo>
                    <a:lnTo>
                      <a:pt x="2241671" y="490454"/>
                    </a:lnTo>
                    <a:close/>
                  </a:path>
                </a:pathLst>
              </a:custGeom>
              <a:solidFill>
                <a:srgbClr val="5898FF"/>
              </a:solidFill>
            </p:spPr>
          </p:sp>
          <p:sp>
            <p:nvSpPr>
              <p:cNvPr id="93" name="Freeform 93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5898FF"/>
              </a:solidFill>
            </p:spPr>
          </p:sp>
          <p:sp>
            <p:nvSpPr>
              <p:cNvPr id="94" name="Freeform 94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5898FF"/>
              </a:solidFill>
            </p:spPr>
          </p:sp>
          <p:sp>
            <p:nvSpPr>
              <p:cNvPr id="95" name="Freeform 95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5898FF"/>
              </a:solidFill>
            </p:spPr>
          </p:sp>
          <p:sp>
            <p:nvSpPr>
              <p:cNvPr id="96" name="Freeform 96"/>
              <p:cNvSpPr/>
              <p:nvPr/>
            </p:nvSpPr>
            <p:spPr>
              <a:xfrm>
                <a:off x="17091236" y="18873739"/>
                <a:ext cx="2241672" cy="490454"/>
              </a:xfrm>
              <a:custGeom>
                <a:avLst/>
                <a:gdLst/>
                <a:ahLst/>
                <a:cxnLst/>
                <a:rect l="l" t="t" r="r" b="b"/>
                <a:pathLst>
                  <a:path w="2241672" h="490454">
                    <a:moveTo>
                      <a:pt x="0" y="490454"/>
                    </a:moveTo>
                    <a:lnTo>
                      <a:pt x="0" y="179334"/>
                    </a:lnTo>
                    <a:cubicBezTo>
                      <a:pt x="0" y="131771"/>
                      <a:pt x="18895" y="86156"/>
                      <a:pt x="52525" y="52526"/>
                    </a:cubicBezTo>
                    <a:cubicBezTo>
                      <a:pt x="86157" y="18894"/>
                      <a:pt x="131772" y="0"/>
                      <a:pt x="179335" y="0"/>
                    </a:cubicBezTo>
                    <a:lnTo>
                      <a:pt x="2062339" y="0"/>
                    </a:lnTo>
                    <a:cubicBezTo>
                      <a:pt x="2161383" y="0"/>
                      <a:pt x="2241672" y="80290"/>
                      <a:pt x="2241672" y="179334"/>
                    </a:cubicBezTo>
                    <a:lnTo>
                      <a:pt x="2241672" y="490454"/>
                    </a:lnTo>
                    <a:close/>
                  </a:path>
                </a:pathLst>
              </a:custGeom>
              <a:solidFill>
                <a:srgbClr val="5898FF"/>
              </a:solidFill>
            </p:spPr>
          </p:sp>
          <p:sp>
            <p:nvSpPr>
              <p:cNvPr id="97" name="Freeform 97"/>
              <p:cNvSpPr/>
              <p:nvPr/>
            </p:nvSpPr>
            <p:spPr>
              <a:xfrm>
                <a:off x="19532842" y="18873739"/>
                <a:ext cx="2241672" cy="490454"/>
              </a:xfrm>
              <a:custGeom>
                <a:avLst/>
                <a:gdLst/>
                <a:ahLst/>
                <a:cxnLst/>
                <a:rect l="l" t="t" r="r" b="b"/>
                <a:pathLst>
                  <a:path w="2241672" h="490454">
                    <a:moveTo>
                      <a:pt x="0" y="490454"/>
                    </a:moveTo>
                    <a:lnTo>
                      <a:pt x="0" y="179334"/>
                    </a:lnTo>
                    <a:cubicBezTo>
                      <a:pt x="0" y="80290"/>
                      <a:pt x="80290" y="0"/>
                      <a:pt x="179333" y="0"/>
                    </a:cubicBezTo>
                    <a:lnTo>
                      <a:pt x="2062338" y="0"/>
                    </a:lnTo>
                    <a:cubicBezTo>
                      <a:pt x="2109901" y="0"/>
                      <a:pt x="2155515" y="18894"/>
                      <a:pt x="2189147" y="52526"/>
                    </a:cubicBezTo>
                    <a:cubicBezTo>
                      <a:pt x="2222777" y="86156"/>
                      <a:pt x="2241672" y="131771"/>
                      <a:pt x="2241672" y="179334"/>
                    </a:cubicBezTo>
                    <a:lnTo>
                      <a:pt x="2241672" y="490454"/>
                    </a:lnTo>
                    <a:close/>
                  </a:path>
                </a:pathLst>
              </a:custGeom>
              <a:solidFill>
                <a:srgbClr val="5898FF"/>
              </a:solidFill>
            </p:spPr>
          </p:sp>
          <p:sp>
            <p:nvSpPr>
              <p:cNvPr id="98" name="Freeform 98"/>
              <p:cNvSpPr/>
              <p:nvPr/>
            </p:nvSpPr>
            <p:spPr>
              <a:xfrm>
                <a:off x="21974446" y="18389634"/>
                <a:ext cx="2241672" cy="974559"/>
              </a:xfrm>
              <a:custGeom>
                <a:avLst/>
                <a:gdLst/>
                <a:ahLst/>
                <a:cxnLst/>
                <a:rect l="l" t="t" r="r" b="b"/>
                <a:pathLst>
                  <a:path w="2241672" h="974559">
                    <a:moveTo>
                      <a:pt x="0" y="974559"/>
                    </a:moveTo>
                    <a:lnTo>
                      <a:pt x="0" y="179333"/>
                    </a:lnTo>
                    <a:cubicBezTo>
                      <a:pt x="0" y="80290"/>
                      <a:pt x="80290" y="0"/>
                      <a:pt x="179334" y="0"/>
                    </a:cubicBezTo>
                    <a:lnTo>
                      <a:pt x="2062340" y="0"/>
                    </a:lnTo>
                    <a:cubicBezTo>
                      <a:pt x="2161383" y="0"/>
                      <a:pt x="2241673" y="80290"/>
                      <a:pt x="2241673" y="179333"/>
                    </a:cubicBezTo>
                    <a:lnTo>
                      <a:pt x="2241673" y="974559"/>
                    </a:lnTo>
                    <a:close/>
                  </a:path>
                </a:pathLst>
              </a:custGeom>
              <a:solidFill>
                <a:srgbClr val="5898FF"/>
              </a:solidFill>
            </p:spPr>
          </p:sp>
          <p:sp>
            <p:nvSpPr>
              <p:cNvPr id="99" name="Freeform 99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5898FF"/>
              </a:solidFill>
            </p:spPr>
          </p:sp>
        </p:grpSp>
      </p:grpSp>
      <p:grpSp>
        <p:nvGrpSpPr>
          <p:cNvPr id="100" name="Group 100"/>
          <p:cNvGrpSpPr/>
          <p:nvPr/>
        </p:nvGrpSpPr>
        <p:grpSpPr>
          <a:xfrm>
            <a:off x="8199943" y="6915160"/>
            <a:ext cx="3205746" cy="2635718"/>
            <a:chOff x="-59166" y="-38100"/>
            <a:chExt cx="4274327" cy="3514292"/>
          </a:xfrm>
        </p:grpSpPr>
        <p:sp>
          <p:nvSpPr>
            <p:cNvPr id="101" name="TextBox 101"/>
            <p:cNvSpPr txBox="1"/>
            <p:nvPr/>
          </p:nvSpPr>
          <p:spPr>
            <a:xfrm>
              <a:off x="1971863" y="-38100"/>
              <a:ext cx="582199" cy="1888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194"/>
                </a:lnSpc>
                <a:spcBef>
                  <a:spcPct val="0"/>
                </a:spcBef>
              </a:pPr>
              <a:r>
                <a:rPr lang="en-US" sz="852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선호레저</a:t>
              </a:r>
            </a:p>
          </p:txBody>
        </p:sp>
        <p:grpSp>
          <p:nvGrpSpPr>
            <p:cNvPr id="102" name="Group 102"/>
            <p:cNvGrpSpPr>
              <a:grpSpLocks noChangeAspect="1"/>
            </p:cNvGrpSpPr>
            <p:nvPr/>
          </p:nvGrpSpPr>
          <p:grpSpPr>
            <a:xfrm>
              <a:off x="1923118" y="73909"/>
              <a:ext cx="24373" cy="24373"/>
              <a:chOff x="9929487" y="-919346"/>
              <a:chExt cx="152400" cy="152400"/>
            </a:xfrm>
          </p:grpSpPr>
          <p:sp>
            <p:nvSpPr>
              <p:cNvPr id="103" name="Freeform 103"/>
              <p:cNvSpPr/>
              <p:nvPr/>
            </p:nvSpPr>
            <p:spPr>
              <a:xfrm>
                <a:off x="9929487" y="-919346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</p:grpSp>
        <p:sp>
          <p:nvSpPr>
            <p:cNvPr id="104" name="TextBox 104"/>
            <p:cNvSpPr txBox="1"/>
            <p:nvPr/>
          </p:nvSpPr>
          <p:spPr>
            <a:xfrm rot="18900000">
              <a:off x="-59166" y="3287336"/>
              <a:ext cx="727737" cy="1888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94"/>
                </a:lnSpc>
                <a:spcBef>
                  <a:spcPct val="0"/>
                </a:spcBef>
              </a:pPr>
              <a:r>
                <a:rPr lang="en-US" sz="852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헬스스포츠</a:t>
              </a:r>
            </a:p>
          </p:txBody>
        </p:sp>
        <p:sp>
          <p:nvSpPr>
            <p:cNvPr id="105" name="TextBox 105"/>
            <p:cNvSpPr txBox="1"/>
            <p:nvPr/>
          </p:nvSpPr>
          <p:spPr>
            <a:xfrm rot="18900000">
              <a:off x="580533" y="3184419"/>
              <a:ext cx="436647" cy="1888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94"/>
                </a:lnSpc>
                <a:spcBef>
                  <a:spcPct val="0"/>
                </a:spcBef>
              </a:pPr>
              <a:r>
                <a:rPr lang="en-US" sz="852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캠핑장</a:t>
              </a:r>
            </a:p>
          </p:txBody>
        </p:sp>
        <p:sp>
          <p:nvSpPr>
            <p:cNvPr id="106" name="TextBox 106"/>
            <p:cNvSpPr txBox="1"/>
            <p:nvPr/>
          </p:nvSpPr>
          <p:spPr>
            <a:xfrm rot="18900000">
              <a:off x="971768" y="3184419"/>
              <a:ext cx="436647" cy="1888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94"/>
                </a:lnSpc>
                <a:spcBef>
                  <a:spcPct val="0"/>
                </a:spcBef>
              </a:pPr>
              <a:r>
                <a:rPr lang="en-US" sz="852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체험장</a:t>
              </a:r>
            </a:p>
          </p:txBody>
        </p:sp>
        <p:sp>
          <p:nvSpPr>
            <p:cNvPr id="107" name="TextBox 107"/>
            <p:cNvSpPr txBox="1"/>
            <p:nvPr/>
          </p:nvSpPr>
          <p:spPr>
            <a:xfrm rot="18900000">
              <a:off x="1238766" y="3235880"/>
              <a:ext cx="582199" cy="1888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94"/>
                </a:lnSpc>
                <a:spcBef>
                  <a:spcPct val="0"/>
                </a:spcBef>
              </a:pPr>
              <a:r>
                <a:rPr lang="en-US" sz="852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실내골프</a:t>
              </a:r>
            </a:p>
          </p:txBody>
        </p:sp>
        <p:sp>
          <p:nvSpPr>
            <p:cNvPr id="108" name="TextBox 108"/>
            <p:cNvSpPr txBox="1"/>
            <p:nvPr/>
          </p:nvSpPr>
          <p:spPr>
            <a:xfrm rot="18900000">
              <a:off x="1754239" y="3184419"/>
              <a:ext cx="436647" cy="1888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94"/>
                </a:lnSpc>
                <a:spcBef>
                  <a:spcPct val="0"/>
                </a:spcBef>
              </a:pPr>
              <a:r>
                <a:rPr lang="en-US" sz="852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스키장</a:t>
              </a:r>
            </a:p>
          </p:txBody>
        </p:sp>
        <p:sp>
          <p:nvSpPr>
            <p:cNvPr id="109" name="TextBox 109"/>
            <p:cNvSpPr txBox="1"/>
            <p:nvPr/>
          </p:nvSpPr>
          <p:spPr>
            <a:xfrm rot="18900000">
              <a:off x="2145475" y="3184419"/>
              <a:ext cx="436647" cy="1888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94"/>
                </a:lnSpc>
                <a:spcBef>
                  <a:spcPct val="0"/>
                </a:spcBef>
              </a:pPr>
              <a:r>
                <a:rPr lang="en-US" sz="852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볼링장</a:t>
              </a:r>
            </a:p>
          </p:txBody>
        </p:sp>
        <p:sp>
          <p:nvSpPr>
            <p:cNvPr id="110" name="TextBox 110"/>
            <p:cNvSpPr txBox="1"/>
            <p:nvPr/>
          </p:nvSpPr>
          <p:spPr>
            <a:xfrm rot="18900000">
              <a:off x="2536711" y="3184419"/>
              <a:ext cx="436647" cy="1888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94"/>
                </a:lnSpc>
                <a:spcBef>
                  <a:spcPct val="0"/>
                </a:spcBef>
              </a:pPr>
              <a:r>
                <a:rPr lang="en-US" sz="852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레프팅</a:t>
              </a:r>
            </a:p>
          </p:txBody>
        </p:sp>
        <p:sp>
          <p:nvSpPr>
            <p:cNvPr id="111" name="TextBox 111"/>
            <p:cNvSpPr txBox="1"/>
            <p:nvPr/>
          </p:nvSpPr>
          <p:spPr>
            <a:xfrm rot="18900000">
              <a:off x="2803709" y="3235880"/>
              <a:ext cx="582199" cy="1888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94"/>
                </a:lnSpc>
                <a:spcBef>
                  <a:spcPct val="0"/>
                </a:spcBef>
              </a:pPr>
              <a:r>
                <a:rPr lang="en-US" sz="852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놀이시설</a:t>
              </a:r>
            </a:p>
          </p:txBody>
        </p:sp>
        <p:sp>
          <p:nvSpPr>
            <p:cNvPr id="112" name="TextBox 112"/>
            <p:cNvSpPr txBox="1"/>
            <p:nvPr/>
          </p:nvSpPr>
          <p:spPr>
            <a:xfrm rot="18900000">
              <a:off x="3319183" y="3184419"/>
              <a:ext cx="436647" cy="1888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94"/>
                </a:lnSpc>
                <a:spcBef>
                  <a:spcPct val="0"/>
                </a:spcBef>
              </a:pPr>
              <a:r>
                <a:rPr lang="en-US" sz="852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낚시터</a:t>
              </a:r>
            </a:p>
          </p:txBody>
        </p:sp>
        <p:sp>
          <p:nvSpPr>
            <p:cNvPr id="113" name="TextBox 113"/>
            <p:cNvSpPr txBox="1"/>
            <p:nvPr/>
          </p:nvSpPr>
          <p:spPr>
            <a:xfrm rot="18900000">
              <a:off x="3710418" y="3184419"/>
              <a:ext cx="436647" cy="1888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94"/>
                </a:lnSpc>
                <a:spcBef>
                  <a:spcPct val="0"/>
                </a:spcBef>
              </a:pPr>
              <a:r>
                <a:rPr lang="en-US" sz="852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골프장</a:t>
              </a:r>
            </a:p>
          </p:txBody>
        </p:sp>
        <p:grpSp>
          <p:nvGrpSpPr>
            <p:cNvPr id="114" name="Group 114"/>
            <p:cNvGrpSpPr>
              <a:grpSpLocks noChangeAspect="1"/>
            </p:cNvGrpSpPr>
            <p:nvPr/>
          </p:nvGrpSpPr>
          <p:grpSpPr>
            <a:xfrm>
              <a:off x="335137" y="220936"/>
              <a:ext cx="3880024" cy="2758698"/>
              <a:chOff x="0" y="0"/>
              <a:chExt cx="24261409" cy="17249866"/>
            </a:xfrm>
          </p:grpSpPr>
          <p:sp>
            <p:nvSpPr>
              <p:cNvPr id="115" name="Freeform 115"/>
              <p:cNvSpPr/>
              <p:nvPr/>
            </p:nvSpPr>
            <p:spPr>
              <a:xfrm>
                <a:off x="0" y="-6350"/>
                <a:ext cx="2426140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4261409" h="12700">
                    <a:moveTo>
                      <a:pt x="0" y="0"/>
                    </a:moveTo>
                    <a:lnTo>
                      <a:pt x="24261409" y="0"/>
                    </a:lnTo>
                    <a:lnTo>
                      <a:pt x="2426140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D64"/>
              </a:solidFill>
            </p:spPr>
          </p:sp>
          <p:sp>
            <p:nvSpPr>
              <p:cNvPr id="116" name="Freeform 116"/>
              <p:cNvSpPr/>
              <p:nvPr/>
            </p:nvSpPr>
            <p:spPr>
              <a:xfrm>
                <a:off x="0" y="4306117"/>
                <a:ext cx="2426140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4261409" h="12700">
                    <a:moveTo>
                      <a:pt x="0" y="0"/>
                    </a:moveTo>
                    <a:lnTo>
                      <a:pt x="24261409" y="0"/>
                    </a:lnTo>
                    <a:lnTo>
                      <a:pt x="2426140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D64"/>
              </a:solidFill>
            </p:spPr>
          </p:sp>
          <p:sp>
            <p:nvSpPr>
              <p:cNvPr id="117" name="Freeform 117"/>
              <p:cNvSpPr/>
              <p:nvPr/>
            </p:nvSpPr>
            <p:spPr>
              <a:xfrm>
                <a:off x="0" y="8618583"/>
                <a:ext cx="2426140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4261409" h="12700">
                    <a:moveTo>
                      <a:pt x="0" y="0"/>
                    </a:moveTo>
                    <a:lnTo>
                      <a:pt x="24261409" y="0"/>
                    </a:lnTo>
                    <a:lnTo>
                      <a:pt x="2426140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D64"/>
              </a:solidFill>
            </p:spPr>
          </p:sp>
          <p:sp>
            <p:nvSpPr>
              <p:cNvPr id="118" name="Freeform 118"/>
              <p:cNvSpPr/>
              <p:nvPr/>
            </p:nvSpPr>
            <p:spPr>
              <a:xfrm>
                <a:off x="0" y="12931049"/>
                <a:ext cx="2426140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4261409" h="12700">
                    <a:moveTo>
                      <a:pt x="0" y="0"/>
                    </a:moveTo>
                    <a:lnTo>
                      <a:pt x="24261409" y="0"/>
                    </a:lnTo>
                    <a:lnTo>
                      <a:pt x="2426140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D64"/>
              </a:solidFill>
            </p:spPr>
          </p:sp>
          <p:sp>
            <p:nvSpPr>
              <p:cNvPr id="119" name="Freeform 119"/>
              <p:cNvSpPr/>
              <p:nvPr/>
            </p:nvSpPr>
            <p:spPr>
              <a:xfrm>
                <a:off x="0" y="17243516"/>
                <a:ext cx="2426140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4261409" h="12700">
                    <a:moveTo>
                      <a:pt x="0" y="0"/>
                    </a:moveTo>
                    <a:lnTo>
                      <a:pt x="24261409" y="0"/>
                    </a:lnTo>
                    <a:lnTo>
                      <a:pt x="2426140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D64"/>
              </a:solidFill>
            </p:spPr>
          </p:sp>
        </p:grpSp>
        <p:sp>
          <p:nvSpPr>
            <p:cNvPr id="120" name="TextBox 120"/>
            <p:cNvSpPr txBox="1"/>
            <p:nvPr/>
          </p:nvSpPr>
          <p:spPr>
            <a:xfrm>
              <a:off x="55585" y="96741"/>
              <a:ext cx="207343" cy="1888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1194"/>
                </a:lnSpc>
                <a:spcBef>
                  <a:spcPct val="0"/>
                </a:spcBef>
              </a:pPr>
              <a:r>
                <a:rPr lang="en-US" sz="852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20 </a:t>
              </a:r>
            </a:p>
          </p:txBody>
        </p:sp>
        <p:sp>
          <p:nvSpPr>
            <p:cNvPr id="121" name="TextBox 121"/>
            <p:cNvSpPr txBox="1"/>
            <p:nvPr/>
          </p:nvSpPr>
          <p:spPr>
            <a:xfrm>
              <a:off x="55585" y="786415"/>
              <a:ext cx="207343" cy="1888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1194"/>
                </a:lnSpc>
                <a:spcBef>
                  <a:spcPct val="0"/>
                </a:spcBef>
              </a:pPr>
              <a:r>
                <a:rPr lang="en-US" sz="852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15 </a:t>
              </a:r>
            </a:p>
          </p:txBody>
        </p:sp>
        <p:sp>
          <p:nvSpPr>
            <p:cNvPr id="122" name="TextBox 122"/>
            <p:cNvSpPr txBox="1"/>
            <p:nvPr/>
          </p:nvSpPr>
          <p:spPr>
            <a:xfrm>
              <a:off x="55585" y="1476090"/>
              <a:ext cx="207343" cy="1888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1194"/>
                </a:lnSpc>
                <a:spcBef>
                  <a:spcPct val="0"/>
                </a:spcBef>
              </a:pPr>
              <a:r>
                <a:rPr lang="en-US" sz="852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10 </a:t>
              </a:r>
            </a:p>
          </p:txBody>
        </p:sp>
        <p:sp>
          <p:nvSpPr>
            <p:cNvPr id="123" name="TextBox 123"/>
            <p:cNvSpPr txBox="1"/>
            <p:nvPr/>
          </p:nvSpPr>
          <p:spPr>
            <a:xfrm>
              <a:off x="141619" y="2165764"/>
              <a:ext cx="121308" cy="1888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1194"/>
                </a:lnSpc>
                <a:spcBef>
                  <a:spcPct val="0"/>
                </a:spcBef>
              </a:pPr>
              <a:r>
                <a:rPr lang="en-US" sz="852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5 </a:t>
              </a:r>
            </a:p>
          </p:txBody>
        </p:sp>
        <p:sp>
          <p:nvSpPr>
            <p:cNvPr id="124" name="TextBox 124"/>
            <p:cNvSpPr txBox="1"/>
            <p:nvPr/>
          </p:nvSpPr>
          <p:spPr>
            <a:xfrm>
              <a:off x="141619" y="2855438"/>
              <a:ext cx="121308" cy="1888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1194"/>
                </a:lnSpc>
                <a:spcBef>
                  <a:spcPct val="0"/>
                </a:spcBef>
              </a:pPr>
              <a:r>
                <a:rPr lang="en-US" sz="852" b="1" u="none">
                  <a:solidFill>
                    <a:srgbClr val="000D64"/>
                  </a:solidFill>
                  <a:latin typeface="NanumGothic" pitchFamily="2" charset="-127"/>
                  <a:ea typeface="NanumGothic" pitchFamily="2" charset="-127"/>
                </a:rPr>
                <a:t>0 </a:t>
              </a:r>
            </a:p>
          </p:txBody>
        </p:sp>
        <p:grpSp>
          <p:nvGrpSpPr>
            <p:cNvPr id="125" name="Group 125"/>
            <p:cNvGrpSpPr>
              <a:grpSpLocks noChangeAspect="1"/>
            </p:cNvGrpSpPr>
            <p:nvPr/>
          </p:nvGrpSpPr>
          <p:grpSpPr>
            <a:xfrm>
              <a:off x="335137" y="495790"/>
              <a:ext cx="3880024" cy="2483844"/>
              <a:chOff x="0" y="1718637"/>
              <a:chExt cx="24261409" cy="15531230"/>
            </a:xfrm>
          </p:grpSpPr>
          <p:sp>
            <p:nvSpPr>
              <p:cNvPr id="126" name="Freeform 126"/>
              <p:cNvSpPr/>
              <p:nvPr/>
            </p:nvSpPr>
            <p:spPr>
              <a:xfrm>
                <a:off x="0" y="6462350"/>
                <a:ext cx="2244181" cy="10787517"/>
              </a:xfrm>
              <a:custGeom>
                <a:avLst/>
                <a:gdLst/>
                <a:ahLst/>
                <a:cxnLst/>
                <a:rect l="l" t="t" r="r" b="b"/>
                <a:pathLst>
                  <a:path w="2244181" h="10787517">
                    <a:moveTo>
                      <a:pt x="0" y="10787516"/>
                    </a:moveTo>
                    <a:lnTo>
                      <a:pt x="0" y="179535"/>
                    </a:lnTo>
                    <a:cubicBezTo>
                      <a:pt x="0" y="131919"/>
                      <a:pt x="18915" y="86253"/>
                      <a:pt x="52584" y="52584"/>
                    </a:cubicBezTo>
                    <a:cubicBezTo>
                      <a:pt x="86254" y="18915"/>
                      <a:pt x="131919" y="0"/>
                      <a:pt x="179534" y="0"/>
                    </a:cubicBezTo>
                    <a:lnTo>
                      <a:pt x="2064646" y="0"/>
                    </a:lnTo>
                    <a:cubicBezTo>
                      <a:pt x="2112261" y="0"/>
                      <a:pt x="2157927" y="18915"/>
                      <a:pt x="2191596" y="52584"/>
                    </a:cubicBezTo>
                    <a:cubicBezTo>
                      <a:pt x="2225265" y="86253"/>
                      <a:pt x="2244180" y="131919"/>
                      <a:pt x="2244180" y="179535"/>
                    </a:cubicBezTo>
                    <a:lnTo>
                      <a:pt x="2244180" y="10787516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127" name="Freeform 127"/>
              <p:cNvSpPr/>
              <p:nvPr/>
            </p:nvSpPr>
            <p:spPr>
              <a:xfrm>
                <a:off x="2446359" y="12068556"/>
                <a:ext cx="2244180" cy="5181310"/>
              </a:xfrm>
              <a:custGeom>
                <a:avLst/>
                <a:gdLst/>
                <a:ahLst/>
                <a:cxnLst/>
                <a:rect l="l" t="t" r="r" b="b"/>
                <a:pathLst>
                  <a:path w="2244180" h="5181310">
                    <a:moveTo>
                      <a:pt x="0" y="5181310"/>
                    </a:moveTo>
                    <a:lnTo>
                      <a:pt x="0" y="179535"/>
                    </a:lnTo>
                    <a:cubicBezTo>
                      <a:pt x="0" y="131919"/>
                      <a:pt x="18915" y="86254"/>
                      <a:pt x="52584" y="52585"/>
                    </a:cubicBezTo>
                    <a:cubicBezTo>
                      <a:pt x="86253" y="18915"/>
                      <a:pt x="131919" y="0"/>
                      <a:pt x="179534" y="0"/>
                    </a:cubicBezTo>
                    <a:lnTo>
                      <a:pt x="2064646" y="0"/>
                    </a:lnTo>
                    <a:cubicBezTo>
                      <a:pt x="2112262" y="0"/>
                      <a:pt x="2157927" y="18915"/>
                      <a:pt x="2191596" y="52585"/>
                    </a:cubicBezTo>
                    <a:cubicBezTo>
                      <a:pt x="2225265" y="86254"/>
                      <a:pt x="2244180" y="131919"/>
                      <a:pt x="2244180" y="179535"/>
                    </a:cubicBezTo>
                    <a:lnTo>
                      <a:pt x="2244180" y="5181310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128" name="Freeform 128"/>
              <p:cNvSpPr/>
              <p:nvPr/>
            </p:nvSpPr>
            <p:spPr>
              <a:xfrm>
                <a:off x="4892718" y="12931049"/>
                <a:ext cx="2244180" cy="4318817"/>
              </a:xfrm>
              <a:custGeom>
                <a:avLst/>
                <a:gdLst/>
                <a:ahLst/>
                <a:cxnLst/>
                <a:rect l="l" t="t" r="r" b="b"/>
                <a:pathLst>
                  <a:path w="2244180" h="4318817">
                    <a:moveTo>
                      <a:pt x="0" y="4318817"/>
                    </a:moveTo>
                    <a:lnTo>
                      <a:pt x="0" y="179535"/>
                    </a:lnTo>
                    <a:cubicBezTo>
                      <a:pt x="0" y="131920"/>
                      <a:pt x="18915" y="86254"/>
                      <a:pt x="52584" y="52585"/>
                    </a:cubicBezTo>
                    <a:cubicBezTo>
                      <a:pt x="86253" y="18916"/>
                      <a:pt x="131918" y="0"/>
                      <a:pt x="179534" y="0"/>
                    </a:cubicBezTo>
                    <a:lnTo>
                      <a:pt x="2064646" y="0"/>
                    </a:lnTo>
                    <a:cubicBezTo>
                      <a:pt x="2163800" y="0"/>
                      <a:pt x="2244180" y="80382"/>
                      <a:pt x="2244180" y="179535"/>
                    </a:cubicBezTo>
                    <a:lnTo>
                      <a:pt x="2244180" y="4318817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129" name="Freeform 129"/>
              <p:cNvSpPr/>
              <p:nvPr/>
            </p:nvSpPr>
            <p:spPr>
              <a:xfrm>
                <a:off x="7339076" y="1718637"/>
                <a:ext cx="2244181" cy="15531230"/>
              </a:xfrm>
              <a:custGeom>
                <a:avLst/>
                <a:gdLst/>
                <a:ahLst/>
                <a:cxnLst/>
                <a:rect l="l" t="t" r="r" b="b"/>
                <a:pathLst>
                  <a:path w="2244181" h="15531230">
                    <a:moveTo>
                      <a:pt x="0" y="15531229"/>
                    </a:moveTo>
                    <a:lnTo>
                      <a:pt x="0" y="179534"/>
                    </a:lnTo>
                    <a:cubicBezTo>
                      <a:pt x="0" y="131919"/>
                      <a:pt x="18915" y="86253"/>
                      <a:pt x="52584" y="52584"/>
                    </a:cubicBezTo>
                    <a:cubicBezTo>
                      <a:pt x="86254" y="18915"/>
                      <a:pt x="131919" y="0"/>
                      <a:pt x="179535" y="0"/>
                    </a:cubicBezTo>
                    <a:lnTo>
                      <a:pt x="2064646" y="0"/>
                    </a:lnTo>
                    <a:cubicBezTo>
                      <a:pt x="2112262" y="0"/>
                      <a:pt x="2157927" y="18915"/>
                      <a:pt x="2191597" y="52584"/>
                    </a:cubicBezTo>
                    <a:cubicBezTo>
                      <a:pt x="2225266" y="86253"/>
                      <a:pt x="2244181" y="131919"/>
                      <a:pt x="2244181" y="179534"/>
                    </a:cubicBezTo>
                    <a:lnTo>
                      <a:pt x="2244181" y="15531229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130" name="Freeform 130"/>
              <p:cNvSpPr/>
              <p:nvPr/>
            </p:nvSpPr>
            <p:spPr>
              <a:xfrm>
                <a:off x="9785435" y="15518530"/>
                <a:ext cx="2244180" cy="1731336"/>
              </a:xfrm>
              <a:custGeom>
                <a:avLst/>
                <a:gdLst/>
                <a:ahLst/>
                <a:cxnLst/>
                <a:rect l="l" t="t" r="r" b="b"/>
                <a:pathLst>
                  <a:path w="2244180" h="1731336">
                    <a:moveTo>
                      <a:pt x="0" y="1731336"/>
                    </a:moveTo>
                    <a:lnTo>
                      <a:pt x="0" y="179534"/>
                    </a:lnTo>
                    <a:cubicBezTo>
                      <a:pt x="1" y="80380"/>
                      <a:pt x="80381" y="0"/>
                      <a:pt x="179534" y="0"/>
                    </a:cubicBezTo>
                    <a:lnTo>
                      <a:pt x="2064646" y="0"/>
                    </a:lnTo>
                    <a:cubicBezTo>
                      <a:pt x="2163800" y="0"/>
                      <a:pt x="2244180" y="80380"/>
                      <a:pt x="2244180" y="179534"/>
                    </a:cubicBezTo>
                    <a:lnTo>
                      <a:pt x="2244180" y="1731336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131" name="Freeform 131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41B8D5"/>
              </a:solidFill>
            </p:spPr>
          </p:sp>
          <p:sp>
            <p:nvSpPr>
              <p:cNvPr id="132" name="Freeform 132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41B8D5"/>
              </a:solidFill>
            </p:spPr>
          </p:sp>
          <p:sp>
            <p:nvSpPr>
              <p:cNvPr id="133" name="Freeform 133"/>
              <p:cNvSpPr/>
              <p:nvPr/>
            </p:nvSpPr>
            <p:spPr>
              <a:xfrm>
                <a:off x="17124511" y="16381023"/>
                <a:ext cx="2244181" cy="868843"/>
              </a:xfrm>
              <a:custGeom>
                <a:avLst/>
                <a:gdLst/>
                <a:ahLst/>
                <a:cxnLst/>
                <a:rect l="l" t="t" r="r" b="b"/>
                <a:pathLst>
                  <a:path w="2244181" h="868843">
                    <a:moveTo>
                      <a:pt x="0" y="868843"/>
                    </a:moveTo>
                    <a:lnTo>
                      <a:pt x="0" y="179535"/>
                    </a:lnTo>
                    <a:cubicBezTo>
                      <a:pt x="0" y="131919"/>
                      <a:pt x="18915" y="86254"/>
                      <a:pt x="52585" y="52585"/>
                    </a:cubicBezTo>
                    <a:cubicBezTo>
                      <a:pt x="86254" y="18916"/>
                      <a:pt x="131919" y="0"/>
                      <a:pt x="179535" y="0"/>
                    </a:cubicBezTo>
                    <a:lnTo>
                      <a:pt x="2064646" y="0"/>
                    </a:lnTo>
                    <a:cubicBezTo>
                      <a:pt x="2112262" y="0"/>
                      <a:pt x="2157928" y="18916"/>
                      <a:pt x="2191597" y="52585"/>
                    </a:cubicBezTo>
                    <a:cubicBezTo>
                      <a:pt x="2225266" y="86254"/>
                      <a:pt x="2244181" y="131919"/>
                      <a:pt x="2244181" y="179535"/>
                    </a:cubicBezTo>
                    <a:lnTo>
                      <a:pt x="2244181" y="868843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134" name="Freeform 134"/>
              <p:cNvSpPr/>
              <p:nvPr/>
            </p:nvSpPr>
            <p:spPr>
              <a:xfrm>
                <a:off x="19570871" y="12931049"/>
                <a:ext cx="2244181" cy="4318817"/>
              </a:xfrm>
              <a:custGeom>
                <a:avLst/>
                <a:gdLst/>
                <a:ahLst/>
                <a:cxnLst/>
                <a:rect l="l" t="t" r="r" b="b"/>
                <a:pathLst>
                  <a:path w="2244181" h="4318817">
                    <a:moveTo>
                      <a:pt x="0" y="4318817"/>
                    </a:moveTo>
                    <a:lnTo>
                      <a:pt x="0" y="179535"/>
                    </a:lnTo>
                    <a:cubicBezTo>
                      <a:pt x="0" y="131920"/>
                      <a:pt x="18915" y="86254"/>
                      <a:pt x="52584" y="52585"/>
                    </a:cubicBezTo>
                    <a:cubicBezTo>
                      <a:pt x="86253" y="18916"/>
                      <a:pt x="131919" y="0"/>
                      <a:pt x="179534" y="0"/>
                    </a:cubicBezTo>
                    <a:lnTo>
                      <a:pt x="2064646" y="0"/>
                    </a:lnTo>
                    <a:cubicBezTo>
                      <a:pt x="2112261" y="0"/>
                      <a:pt x="2157927" y="18916"/>
                      <a:pt x="2191596" y="52585"/>
                    </a:cubicBezTo>
                    <a:cubicBezTo>
                      <a:pt x="2225265" y="86254"/>
                      <a:pt x="2244180" y="131920"/>
                      <a:pt x="2244180" y="179535"/>
                    </a:cubicBezTo>
                    <a:lnTo>
                      <a:pt x="2244180" y="4318817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135" name="Freeform 135"/>
              <p:cNvSpPr/>
              <p:nvPr/>
            </p:nvSpPr>
            <p:spPr>
              <a:xfrm>
                <a:off x="22017230" y="5168610"/>
                <a:ext cx="2244179" cy="12081256"/>
              </a:xfrm>
              <a:custGeom>
                <a:avLst/>
                <a:gdLst/>
                <a:ahLst/>
                <a:cxnLst/>
                <a:rect l="l" t="t" r="r" b="b"/>
                <a:pathLst>
                  <a:path w="2244179" h="12081256">
                    <a:moveTo>
                      <a:pt x="0" y="12081256"/>
                    </a:moveTo>
                    <a:lnTo>
                      <a:pt x="0" y="179534"/>
                    </a:lnTo>
                    <a:cubicBezTo>
                      <a:pt x="0" y="80381"/>
                      <a:pt x="80379" y="1"/>
                      <a:pt x="179533" y="0"/>
                    </a:cubicBezTo>
                    <a:lnTo>
                      <a:pt x="2064644" y="0"/>
                    </a:lnTo>
                    <a:cubicBezTo>
                      <a:pt x="2112260" y="0"/>
                      <a:pt x="2157925" y="18915"/>
                      <a:pt x="2191595" y="52584"/>
                    </a:cubicBezTo>
                    <a:cubicBezTo>
                      <a:pt x="2225264" y="86254"/>
                      <a:pt x="2244179" y="131919"/>
                      <a:pt x="2244179" y="179534"/>
                    </a:cubicBezTo>
                    <a:lnTo>
                      <a:pt x="2244179" y="12081256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</p:grpSp>
      </p:grpSp>
      <p:sp>
        <p:nvSpPr>
          <p:cNvPr id="136" name="AutoShape 136"/>
          <p:cNvSpPr/>
          <p:nvPr/>
        </p:nvSpPr>
        <p:spPr>
          <a:xfrm>
            <a:off x="8052947" y="6113880"/>
            <a:ext cx="9838816" cy="0"/>
          </a:xfrm>
          <a:prstGeom prst="line">
            <a:avLst/>
          </a:prstGeom>
          <a:ln w="57150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7" name="TextBox 137"/>
          <p:cNvSpPr txBox="1"/>
          <p:nvPr/>
        </p:nvSpPr>
        <p:spPr>
          <a:xfrm>
            <a:off x="9152144" y="1754082"/>
            <a:ext cx="7733928" cy="43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 b="1" dirty="0" err="1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준거집단</a:t>
            </a:r>
            <a:r>
              <a:rPr lang="en-US" sz="2800" b="1" dirty="0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800" b="1" dirty="0" err="1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속성</a:t>
            </a:r>
            <a:r>
              <a:rPr lang="en-US" sz="2800" b="1" dirty="0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(LS)</a:t>
            </a:r>
          </a:p>
        </p:txBody>
      </p:sp>
      <p:sp>
        <p:nvSpPr>
          <p:cNvPr id="138" name="TextBox 138"/>
          <p:cNvSpPr txBox="1"/>
          <p:nvPr/>
        </p:nvSpPr>
        <p:spPr>
          <a:xfrm>
            <a:off x="8099700" y="210259"/>
            <a:ext cx="6464744" cy="662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59"/>
              </a:lnSpc>
            </a:pPr>
            <a:r>
              <a:rPr lang="en-US" sz="3899" b="1" dirty="0" err="1">
                <a:solidFill>
                  <a:schemeClr val="tx2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고객번호</a:t>
            </a:r>
            <a:r>
              <a:rPr lang="en-US" sz="3899" b="1" dirty="0">
                <a:solidFill>
                  <a:schemeClr val="tx2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: 108523</a:t>
            </a:r>
          </a:p>
        </p:txBody>
      </p:sp>
      <p:sp>
        <p:nvSpPr>
          <p:cNvPr id="139" name="AutoShape 139"/>
          <p:cNvSpPr/>
          <p:nvPr/>
        </p:nvSpPr>
        <p:spPr>
          <a:xfrm flipV="1">
            <a:off x="12370565" y="527442"/>
            <a:ext cx="5917435" cy="1175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0" name="TextBox 140"/>
          <p:cNvSpPr txBox="1"/>
          <p:nvPr/>
        </p:nvSpPr>
        <p:spPr>
          <a:xfrm>
            <a:off x="9152144" y="6308463"/>
            <a:ext cx="7733928" cy="43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 b="1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준거집단 속성(선호도)</a:t>
            </a:r>
          </a:p>
        </p:txBody>
      </p:sp>
      <p:sp>
        <p:nvSpPr>
          <p:cNvPr id="141" name="TextBox 141"/>
          <p:cNvSpPr txBox="1"/>
          <p:nvPr/>
        </p:nvSpPr>
        <p:spPr>
          <a:xfrm>
            <a:off x="7708668" y="970840"/>
            <a:ext cx="10364179" cy="31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 spc="-75" dirty="0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[</a:t>
            </a:r>
            <a:r>
              <a:rPr lang="en-US" sz="1899" b="1" spc="-75" dirty="0" err="1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단지코드</a:t>
            </a:r>
            <a:r>
              <a:rPr lang="en-US" sz="1899" b="1" spc="-75" dirty="0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] A100086  |  [LS] </a:t>
            </a:r>
            <a:r>
              <a:rPr lang="en-US" sz="1899" b="1" spc="-75" dirty="0" err="1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싱글</a:t>
            </a:r>
            <a:r>
              <a:rPr lang="en-US" sz="1899" b="1" spc="-75" dirty="0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  |  [</a:t>
            </a:r>
            <a:r>
              <a:rPr lang="en-US" sz="1899" b="1" spc="-75" dirty="0" err="1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총</a:t>
            </a:r>
            <a:r>
              <a:rPr lang="en-US" sz="1899" b="1" spc="-75" dirty="0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1899" b="1" spc="-75" dirty="0" err="1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자산금액</a:t>
            </a:r>
            <a:r>
              <a:rPr lang="en-US" sz="1899" b="1" spc="-75" dirty="0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] 28,398,330(</a:t>
            </a:r>
            <a:r>
              <a:rPr lang="en-US" sz="1899" b="1" spc="-75" dirty="0" err="1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원</a:t>
            </a:r>
            <a:r>
              <a:rPr lang="en-US" sz="1899" b="1" spc="-75" dirty="0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) |  [</a:t>
            </a:r>
            <a:r>
              <a:rPr lang="en-US" sz="1899" b="1" spc="-75" dirty="0" err="1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카드소비금액</a:t>
            </a:r>
            <a:r>
              <a:rPr lang="en-US" sz="1899" b="1" spc="-75" dirty="0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] 322,500(</a:t>
            </a:r>
            <a:r>
              <a:rPr lang="en-US" sz="1899" b="1" spc="-75" dirty="0" err="1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원</a:t>
            </a:r>
            <a:r>
              <a:rPr lang="en-US" sz="1899" b="1" spc="-75" dirty="0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)</a:t>
            </a:r>
          </a:p>
        </p:txBody>
      </p:sp>
      <p:sp>
        <p:nvSpPr>
          <p:cNvPr id="142" name="AutoShape 142"/>
          <p:cNvSpPr/>
          <p:nvPr/>
        </p:nvSpPr>
        <p:spPr>
          <a:xfrm>
            <a:off x="5587707" y="5126369"/>
            <a:ext cx="2207301" cy="9548"/>
          </a:xfrm>
          <a:prstGeom prst="rect">
            <a:avLst/>
          </a:prstGeom>
          <a:solidFill>
            <a:srgbClr val="191919">
              <a:alpha val="6667"/>
            </a:srgbClr>
          </a:solidFill>
        </p:spPr>
      </p:sp>
      <p:sp>
        <p:nvSpPr>
          <p:cNvPr id="143" name="AutoShape 143"/>
          <p:cNvSpPr/>
          <p:nvPr/>
        </p:nvSpPr>
        <p:spPr>
          <a:xfrm>
            <a:off x="5587707" y="5135917"/>
            <a:ext cx="2218462" cy="4866712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144" name="AutoShape 144"/>
          <p:cNvSpPr/>
          <p:nvPr/>
        </p:nvSpPr>
        <p:spPr>
          <a:xfrm>
            <a:off x="5587707" y="269206"/>
            <a:ext cx="2218462" cy="4874294"/>
          </a:xfrm>
          <a:prstGeom prst="rect">
            <a:avLst/>
          </a:prstGeom>
          <a:solidFill>
            <a:srgbClr val="01A0C4"/>
          </a:solidFill>
        </p:spPr>
      </p:sp>
      <p:sp>
        <p:nvSpPr>
          <p:cNvPr id="145" name="TextBox 145"/>
          <p:cNvSpPr txBox="1"/>
          <p:nvPr/>
        </p:nvSpPr>
        <p:spPr>
          <a:xfrm>
            <a:off x="5587707" y="2404322"/>
            <a:ext cx="2218462" cy="400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b="1" spc="-95">
                <a:solidFill>
                  <a:srgbClr val="FFFFFF"/>
                </a:solidFill>
                <a:latin typeface="NanumGothic" pitchFamily="2" charset="-127"/>
                <a:ea typeface="NanumGothic" pitchFamily="2" charset="-127"/>
              </a:rPr>
              <a:t>라이프스타일</a:t>
            </a:r>
          </a:p>
        </p:txBody>
      </p:sp>
      <p:sp>
        <p:nvSpPr>
          <p:cNvPr id="146" name="TextBox 146"/>
          <p:cNvSpPr txBox="1"/>
          <p:nvPr/>
        </p:nvSpPr>
        <p:spPr>
          <a:xfrm>
            <a:off x="5587707" y="7229396"/>
            <a:ext cx="2218462" cy="400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b="1" spc="-95">
                <a:solidFill>
                  <a:srgbClr val="FFFFFF"/>
                </a:solidFill>
                <a:latin typeface="NanumGothic" pitchFamily="2" charset="-127"/>
                <a:ea typeface="NanumGothic" pitchFamily="2" charset="-127"/>
              </a:rPr>
              <a:t>소비페르소나</a:t>
            </a:r>
          </a:p>
        </p:txBody>
      </p:sp>
      <p:sp>
        <p:nvSpPr>
          <p:cNvPr id="147" name="AutoShape 147"/>
          <p:cNvSpPr/>
          <p:nvPr/>
        </p:nvSpPr>
        <p:spPr>
          <a:xfrm>
            <a:off x="426877" y="5114938"/>
            <a:ext cx="5006795" cy="28562"/>
          </a:xfrm>
          <a:prstGeom prst="rect">
            <a:avLst/>
          </a:prstGeom>
          <a:solidFill>
            <a:srgbClr val="191919">
              <a:alpha val="6667"/>
            </a:srgbClr>
          </a:solid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725089"/>
            <a:ext cx="5516581" cy="4115958"/>
          </a:xfrm>
          <a:prstGeom prst="rect">
            <a:avLst/>
          </a:prstGeom>
          <a:solidFill>
            <a:srgbClr val="F6F6F6"/>
          </a:solidFill>
        </p:spPr>
      </p:sp>
      <p:sp>
        <p:nvSpPr>
          <p:cNvPr id="3" name="AutoShape 3"/>
          <p:cNvSpPr/>
          <p:nvPr/>
        </p:nvSpPr>
        <p:spPr>
          <a:xfrm>
            <a:off x="6814861" y="1725089"/>
            <a:ext cx="5096638" cy="4115958"/>
          </a:xfrm>
          <a:prstGeom prst="rect">
            <a:avLst/>
          </a:prstGeom>
          <a:solidFill>
            <a:srgbClr val="F6F6F6"/>
          </a:solidFill>
        </p:spPr>
      </p:sp>
      <p:sp>
        <p:nvSpPr>
          <p:cNvPr id="4" name="AutoShape 4"/>
          <p:cNvSpPr/>
          <p:nvPr/>
        </p:nvSpPr>
        <p:spPr>
          <a:xfrm>
            <a:off x="12162662" y="1725089"/>
            <a:ext cx="5096638" cy="4115958"/>
          </a:xfrm>
          <a:prstGeom prst="rect">
            <a:avLst/>
          </a:prstGeom>
          <a:solidFill>
            <a:srgbClr val="F6F6F6"/>
          </a:solidFill>
        </p:spPr>
      </p:sp>
      <p:sp>
        <p:nvSpPr>
          <p:cNvPr id="5" name="AutoShape 5"/>
          <p:cNvSpPr/>
          <p:nvPr/>
        </p:nvSpPr>
        <p:spPr>
          <a:xfrm>
            <a:off x="1028700" y="6222047"/>
            <a:ext cx="16230600" cy="3620562"/>
          </a:xfrm>
          <a:prstGeom prst="rect">
            <a:avLst/>
          </a:prstGeom>
          <a:solidFill>
            <a:srgbClr val="F6F6F6"/>
          </a:solidFill>
        </p:spPr>
      </p:sp>
      <p:grpSp>
        <p:nvGrpSpPr>
          <p:cNvPr id="6" name="Group 6"/>
          <p:cNvGrpSpPr/>
          <p:nvPr/>
        </p:nvGrpSpPr>
        <p:grpSpPr>
          <a:xfrm>
            <a:off x="1016015" y="1964682"/>
            <a:ext cx="5516581" cy="2751873"/>
            <a:chOff x="-973838" y="-95251"/>
            <a:chExt cx="7355441" cy="3669164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1"/>
              <a:ext cx="5248553" cy="707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75"/>
                </a:lnSpc>
              </a:pPr>
              <a:r>
                <a:rPr lang="en-US" sz="3500" b="1" spc="262" dirty="0" err="1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라이프스타일</a:t>
              </a:r>
              <a:endParaRPr lang="en-US" sz="3500" b="1" spc="262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-973838" y="1048093"/>
              <a:ext cx="7355441" cy="25258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45"/>
                </a:lnSpc>
              </a:pPr>
              <a:r>
                <a:rPr lang="en-US" sz="2175" b="1" spc="108" dirty="0" err="1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집순이</a:t>
              </a:r>
              <a:r>
                <a:rPr lang="en-US" sz="2175" b="1" spc="108" dirty="0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sz="2175" b="1" spc="108" dirty="0" err="1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집돌이지수</a:t>
              </a:r>
              <a:r>
                <a:rPr lang="en-US" altLang="ko-KR" sz="2175" b="1" spc="108" dirty="0" err="1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,</a:t>
              </a:r>
              <a:r>
                <a:rPr lang="en-US" sz="2175" b="1" spc="108" dirty="0" err="1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워라밸</a:t>
              </a:r>
              <a:r>
                <a:rPr lang="en-US" sz="2175" b="1" spc="108" dirty="0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sz="2175" b="1" spc="108" dirty="0" err="1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지수</a:t>
              </a:r>
              <a:r>
                <a:rPr lang="en-US" sz="2175" b="1" spc="108" dirty="0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sz="2175" b="1" spc="108" dirty="0" err="1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높음</a:t>
              </a:r>
              <a:endParaRPr lang="en-US" sz="2175" b="1" spc="108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endParaRPr>
            </a:p>
            <a:p>
              <a:pPr algn="ctr">
                <a:lnSpc>
                  <a:spcPts val="3045"/>
                </a:lnSpc>
              </a:pPr>
              <a:r>
                <a:rPr lang="en-US" sz="2175" spc="108" dirty="0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-&gt;</a:t>
              </a:r>
              <a:r>
                <a:rPr lang="en-US" sz="2175" spc="108" dirty="0" err="1">
                  <a:latin typeface="NanumGothic" pitchFamily="2" charset="-127"/>
                  <a:ea typeface="NanumGothic" pitchFamily="2" charset="-127"/>
                </a:rPr>
                <a:t>집에서</a:t>
              </a:r>
              <a:r>
                <a:rPr lang="en-US" sz="2175" spc="108" dirty="0"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sz="2175" spc="108" dirty="0" err="1">
                  <a:latin typeface="NanumGothic" pitchFamily="2" charset="-127"/>
                  <a:ea typeface="NanumGothic" pitchFamily="2" charset="-127"/>
                </a:rPr>
                <a:t>자신만의</a:t>
              </a:r>
              <a:r>
                <a:rPr lang="en-US" sz="2175" spc="108" dirty="0"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sz="2175" spc="108" dirty="0" err="1">
                  <a:latin typeface="NanumGothic" pitchFamily="2" charset="-127"/>
                  <a:ea typeface="NanumGothic" pitchFamily="2" charset="-127"/>
                </a:rPr>
                <a:t>시간</a:t>
              </a:r>
              <a:r>
                <a:rPr lang="en-US" sz="2175" spc="108" dirty="0"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sz="2175" spc="108" dirty="0" err="1">
                  <a:latin typeface="NanumGothic" pitchFamily="2" charset="-127"/>
                  <a:ea typeface="NanumGothic" pitchFamily="2" charset="-127"/>
                </a:rPr>
                <a:t>중요시</a:t>
              </a:r>
              <a:r>
                <a:rPr lang="en-US" sz="2175" spc="108" dirty="0">
                  <a:latin typeface="NanumGothic" pitchFamily="2" charset="-127"/>
                  <a:ea typeface="NanumGothic" pitchFamily="2" charset="-127"/>
                </a:rPr>
                <a:t>(</a:t>
              </a:r>
              <a:r>
                <a:rPr lang="en-US" sz="2175" b="1" spc="108" dirty="0" err="1">
                  <a:solidFill>
                    <a:srgbClr val="C00000"/>
                  </a:solidFill>
                  <a:latin typeface="NanumGothic" pitchFamily="2" charset="-127"/>
                  <a:ea typeface="NanumGothic" pitchFamily="2" charset="-127"/>
                </a:rPr>
                <a:t>홈캉스</a:t>
              </a:r>
              <a:r>
                <a:rPr lang="en-US" sz="2175" spc="108" dirty="0">
                  <a:latin typeface="NanumGothic" pitchFamily="2" charset="-127"/>
                  <a:ea typeface="NanumGothic" pitchFamily="2" charset="-127"/>
                </a:rPr>
                <a:t>)</a:t>
              </a:r>
            </a:p>
            <a:p>
              <a:pPr algn="ctr">
                <a:lnSpc>
                  <a:spcPts val="3045"/>
                </a:lnSpc>
              </a:pPr>
              <a:endParaRPr lang="en-US" sz="2175" spc="108" dirty="0">
                <a:solidFill>
                  <a:srgbClr val="C00000"/>
                </a:solidFill>
                <a:latin typeface="NanumGothic" pitchFamily="2" charset="-127"/>
                <a:ea typeface="NanumGothic" pitchFamily="2" charset="-127"/>
              </a:endParaRPr>
            </a:p>
            <a:p>
              <a:pPr algn="ctr">
                <a:lnSpc>
                  <a:spcPts val="3045"/>
                </a:lnSpc>
              </a:pPr>
              <a:r>
                <a:rPr lang="en-US" sz="2175" b="1" spc="108" dirty="0" err="1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온라인</a:t>
              </a:r>
              <a:r>
                <a:rPr lang="en-US" sz="2175" b="1" spc="108" dirty="0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sz="2175" b="1" spc="108" dirty="0" err="1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의존지수</a:t>
              </a:r>
              <a:r>
                <a:rPr lang="en-US" altLang="ko-KR" sz="2175" b="1" spc="108" dirty="0" err="1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,</a:t>
              </a:r>
              <a:r>
                <a:rPr lang="en-US" sz="2175" b="1" spc="108" dirty="0" err="1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럭셔리지수</a:t>
              </a:r>
              <a:r>
                <a:rPr lang="en-US" altLang="ko-KR" sz="2175" b="1" spc="108" dirty="0" err="1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,</a:t>
              </a:r>
              <a:r>
                <a:rPr lang="en-US" sz="2175" b="1" spc="108" dirty="0" err="1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포미지수</a:t>
              </a:r>
              <a:r>
                <a:rPr lang="en-US" sz="2175" b="1" spc="108" dirty="0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sz="2175" b="1" spc="108" dirty="0" err="1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높음</a:t>
              </a:r>
              <a:endParaRPr lang="en-US" sz="2175" b="1" spc="108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endParaRPr>
            </a:p>
            <a:p>
              <a:pPr algn="ctr">
                <a:lnSpc>
                  <a:spcPts val="3045"/>
                </a:lnSpc>
              </a:pPr>
              <a:r>
                <a:rPr lang="en-US" sz="2175" spc="108" dirty="0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-&gt;</a:t>
              </a:r>
              <a:r>
                <a:rPr lang="en-US" sz="2175" spc="108" dirty="0" err="1">
                  <a:latin typeface="NanumGothic" pitchFamily="2" charset="-127"/>
                  <a:ea typeface="NanumGothic" pitchFamily="2" charset="-127"/>
                </a:rPr>
                <a:t>집에서</a:t>
              </a:r>
              <a:r>
                <a:rPr lang="en-US" sz="2175" spc="108" dirty="0"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sz="2175" spc="108" dirty="0" err="1">
                  <a:latin typeface="NanumGothic" pitchFamily="2" charset="-127"/>
                  <a:ea typeface="NanumGothic" pitchFamily="2" charset="-127"/>
                </a:rPr>
                <a:t>플랫폼을</a:t>
              </a:r>
              <a:r>
                <a:rPr lang="en-US" sz="2175" spc="108" dirty="0"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sz="2175" spc="108" dirty="0" err="1">
                  <a:latin typeface="NanumGothic" pitchFamily="2" charset="-127"/>
                  <a:ea typeface="NanumGothic" pitchFamily="2" charset="-127"/>
                </a:rPr>
                <a:t>이용한</a:t>
              </a:r>
              <a:r>
                <a:rPr lang="en-US" sz="2175" spc="108" dirty="0"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sz="2175" spc="108" dirty="0" err="1">
                  <a:latin typeface="NanumGothic" pitchFamily="2" charset="-127"/>
                  <a:ea typeface="NanumGothic" pitchFamily="2" charset="-127"/>
                </a:rPr>
                <a:t>소비</a:t>
              </a:r>
              <a:endParaRPr lang="en-US" sz="2175" spc="108" dirty="0">
                <a:latin typeface="NanumGothic" pitchFamily="2" charset="-127"/>
                <a:ea typeface="NanumGothic" pitchFamily="2" charset="-127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563251"/>
            <a:ext cx="4520413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72" dirty="0">
                <a:solidFill>
                  <a:srgbClr val="004A98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GUIDELINE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772435" y="1921239"/>
            <a:ext cx="5096638" cy="3563924"/>
            <a:chOff x="-283280" y="-267962"/>
            <a:chExt cx="6795517" cy="4751899"/>
          </a:xfrm>
        </p:grpSpPr>
        <p:sp>
          <p:nvSpPr>
            <p:cNvPr id="11" name="TextBox 11"/>
            <p:cNvSpPr txBox="1"/>
            <p:nvPr/>
          </p:nvSpPr>
          <p:spPr>
            <a:xfrm>
              <a:off x="578528" y="-267962"/>
              <a:ext cx="5185036" cy="6932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2"/>
                </a:lnSpc>
              </a:pPr>
              <a:r>
                <a:rPr lang="en-US" sz="3457" b="1" spc="259" dirty="0" err="1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소비페르소나</a:t>
              </a:r>
              <a:endParaRPr lang="en-US" sz="3457" b="1" spc="259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283280" y="933306"/>
              <a:ext cx="6795517" cy="35506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08"/>
                </a:lnSpc>
              </a:pPr>
              <a:r>
                <a:rPr lang="en-US" sz="2148" b="1" spc="107" dirty="0" err="1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욜로지수</a:t>
              </a:r>
              <a:r>
                <a:rPr lang="en-US" altLang="ko-KR" sz="2148" b="1" spc="107" dirty="0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=1</a:t>
              </a:r>
              <a:r>
                <a:rPr lang="en-US" sz="2148" b="1" spc="107" dirty="0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, </a:t>
              </a:r>
              <a:r>
                <a:rPr lang="en-US" sz="2148" b="1" spc="107" dirty="0" err="1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욜로지수_H</a:t>
              </a:r>
              <a:r>
                <a:rPr lang="en-US" altLang="ko-KR" sz="2148" b="1" spc="107" dirty="0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=</a:t>
              </a:r>
              <a:r>
                <a:rPr lang="en-US" sz="2148" b="1" spc="107" dirty="0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5 </a:t>
              </a:r>
            </a:p>
            <a:p>
              <a:pPr algn="ctr">
                <a:lnSpc>
                  <a:spcPts val="3008"/>
                </a:lnSpc>
              </a:pPr>
              <a:r>
                <a:rPr lang="en-US" altLang="ko-KR" sz="2148" spc="107" dirty="0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-&gt;</a:t>
              </a:r>
              <a:r>
                <a:rPr lang="en-US" sz="2148" b="1" spc="107" dirty="0" err="1">
                  <a:solidFill>
                    <a:srgbClr val="C00000"/>
                  </a:solidFill>
                  <a:latin typeface="NanumGothic" pitchFamily="2" charset="-127"/>
                  <a:ea typeface="NanumGothic" pitchFamily="2" charset="-127"/>
                </a:rPr>
                <a:t>호캉스족</a:t>
              </a:r>
              <a:r>
                <a:rPr lang="en-US" sz="2148" spc="107" dirty="0" err="1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일</a:t>
              </a:r>
              <a:r>
                <a:rPr lang="en-US" sz="2148" spc="107" dirty="0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sz="2148" spc="107" dirty="0" err="1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가능성이</a:t>
              </a:r>
              <a:r>
                <a:rPr lang="en-US" sz="2148" spc="107" dirty="0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sz="2148" spc="107" dirty="0" err="1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큼</a:t>
              </a:r>
              <a:endParaRPr lang="en-US" sz="2148" spc="107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endParaRPr>
            </a:p>
            <a:p>
              <a:pPr algn="ctr">
                <a:lnSpc>
                  <a:spcPts val="3008"/>
                </a:lnSpc>
              </a:pPr>
              <a:endParaRPr lang="en-US" sz="2148" b="1" spc="107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endParaRPr>
            </a:p>
            <a:p>
              <a:pPr algn="ctr">
                <a:lnSpc>
                  <a:spcPts val="3008"/>
                </a:lnSpc>
              </a:pPr>
              <a:r>
                <a:rPr lang="en-US" sz="2148" b="1" spc="107" dirty="0" err="1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럭셔리</a:t>
              </a:r>
              <a:r>
                <a:rPr lang="en-US" sz="2148" b="1" spc="107" dirty="0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sz="2148" b="1" spc="107" dirty="0" err="1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지수</a:t>
              </a:r>
              <a:r>
                <a:rPr lang="en-US" sz="2148" b="1" spc="107" dirty="0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&gt;&gt;</a:t>
              </a:r>
              <a:r>
                <a:rPr lang="en-US" sz="2148" b="1" spc="107" dirty="0" err="1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럭셔리</a:t>
              </a:r>
              <a:r>
                <a:rPr lang="en-US" sz="2148" b="1" spc="107" dirty="0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sz="2148" b="1" spc="107" dirty="0" err="1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수_C</a:t>
              </a:r>
              <a:endParaRPr lang="en-US" sz="2148" b="1" spc="107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endParaRPr>
            </a:p>
            <a:p>
              <a:pPr algn="ctr">
                <a:lnSpc>
                  <a:spcPts val="3008"/>
                </a:lnSpc>
              </a:pPr>
              <a:r>
                <a:rPr lang="en-US" sz="2148" spc="107" dirty="0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 -&gt;</a:t>
              </a:r>
              <a:r>
                <a:rPr lang="en-US" sz="2148" b="1" spc="107" dirty="0" err="1">
                  <a:solidFill>
                    <a:srgbClr val="C00000"/>
                  </a:solidFill>
                  <a:latin typeface="NanumGothic" pitchFamily="2" charset="-127"/>
                  <a:ea typeface="NanumGothic" pitchFamily="2" charset="-127"/>
                </a:rPr>
                <a:t>구매력</a:t>
              </a:r>
              <a:r>
                <a:rPr lang="en-US" sz="2148" b="1" spc="107" dirty="0">
                  <a:solidFill>
                    <a:srgbClr val="C00000"/>
                  </a:solidFill>
                  <a:latin typeface="NanumGothic" pitchFamily="2" charset="-127"/>
                  <a:ea typeface="NanumGothic" pitchFamily="2" charset="-127"/>
                </a:rPr>
                <a:t>/</a:t>
              </a:r>
              <a:r>
                <a:rPr lang="en-US" sz="2148" b="1" spc="107" dirty="0" err="1">
                  <a:solidFill>
                    <a:srgbClr val="C00000"/>
                  </a:solidFill>
                  <a:latin typeface="NanumGothic" pitchFamily="2" charset="-127"/>
                  <a:ea typeface="NanumGothic" pitchFamily="2" charset="-127"/>
                </a:rPr>
                <a:t>구매친숙도는</a:t>
              </a:r>
              <a:r>
                <a:rPr lang="en-US" sz="2148" b="1" spc="107" dirty="0">
                  <a:solidFill>
                    <a:srgbClr val="C00000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sz="2148" b="1" spc="107" dirty="0" err="1">
                  <a:solidFill>
                    <a:srgbClr val="C00000"/>
                  </a:solidFill>
                  <a:latin typeface="NanumGothic" pitchFamily="2" charset="-127"/>
                  <a:ea typeface="NanumGothic" pitchFamily="2" charset="-127"/>
                </a:rPr>
                <a:t>낮지만</a:t>
              </a:r>
              <a:r>
                <a:rPr lang="en-US" sz="2148" b="1" spc="107" dirty="0">
                  <a:solidFill>
                    <a:srgbClr val="C00000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</a:p>
            <a:p>
              <a:pPr algn="ctr">
                <a:lnSpc>
                  <a:spcPts val="3008"/>
                </a:lnSpc>
              </a:pPr>
              <a:r>
                <a:rPr lang="en-US" sz="2148" b="1" spc="107" dirty="0" err="1">
                  <a:solidFill>
                    <a:srgbClr val="C00000"/>
                  </a:solidFill>
                  <a:latin typeface="NanumGothic" pitchFamily="2" charset="-127"/>
                  <a:ea typeface="NanumGothic" pitchFamily="2" charset="-127"/>
                </a:rPr>
                <a:t>관심도가</a:t>
              </a:r>
              <a:r>
                <a:rPr lang="en-US" sz="2148" b="1" spc="107" dirty="0">
                  <a:solidFill>
                    <a:srgbClr val="C00000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sz="2148" b="1" spc="107" dirty="0" err="1">
                  <a:solidFill>
                    <a:srgbClr val="C00000"/>
                  </a:solidFill>
                  <a:latin typeface="NanumGothic" pitchFamily="2" charset="-127"/>
                  <a:ea typeface="NanumGothic" pitchFamily="2" charset="-127"/>
                </a:rPr>
                <a:t>높음</a:t>
              </a:r>
              <a:endParaRPr lang="en-US" sz="2148" b="1" spc="107" dirty="0">
                <a:solidFill>
                  <a:srgbClr val="C00000"/>
                </a:solidFill>
                <a:latin typeface="NanumGothic" pitchFamily="2" charset="-127"/>
                <a:ea typeface="NanumGothic" pitchFamily="2" charset="-127"/>
              </a:endParaRPr>
            </a:p>
            <a:p>
              <a:pPr algn="ctr">
                <a:lnSpc>
                  <a:spcPts val="3008"/>
                </a:lnSpc>
              </a:pPr>
              <a:endParaRPr lang="en-US" sz="2148" spc="107" dirty="0">
                <a:solidFill>
                  <a:srgbClr val="AD0000"/>
                </a:solidFill>
                <a:latin typeface="NanumGothic" pitchFamily="2" charset="-127"/>
                <a:ea typeface="NanumGothic" pitchFamily="2" charset="-127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253530" y="1964682"/>
            <a:ext cx="4914900" cy="2371497"/>
            <a:chOff x="-652324" y="-95251"/>
            <a:chExt cx="6553200" cy="3161996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95251"/>
              <a:ext cx="5248553" cy="707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75"/>
                </a:lnSpc>
              </a:pPr>
              <a:r>
                <a:rPr lang="en-US" sz="3500" b="1" spc="262" dirty="0" err="1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준거집단</a:t>
              </a:r>
              <a:endParaRPr lang="en-US" sz="3500" b="1" spc="262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-652324" y="1053886"/>
              <a:ext cx="6553200" cy="20128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45"/>
                </a:lnSpc>
              </a:pPr>
              <a:r>
                <a:rPr lang="en-US" sz="2175" b="1" spc="108" dirty="0" err="1">
                  <a:solidFill>
                    <a:srgbClr val="C00000"/>
                  </a:solidFill>
                  <a:latin typeface="NanumGothic" pitchFamily="2" charset="-127"/>
                  <a:ea typeface="NanumGothic" pitchFamily="2" charset="-127"/>
                </a:rPr>
                <a:t>브랜드의류</a:t>
              </a:r>
              <a:r>
                <a:rPr lang="en-US" sz="2175" b="1" spc="108" dirty="0" err="1">
                  <a:latin typeface="NanumGothic" pitchFamily="2" charset="-127"/>
                  <a:ea typeface="NanumGothic" pitchFamily="2" charset="-127"/>
                </a:rPr>
                <a:t>를</a:t>
              </a:r>
              <a:r>
                <a:rPr lang="en-US" sz="2175" b="1" spc="108" dirty="0"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sz="2175" b="1" spc="108" dirty="0" err="1">
                  <a:latin typeface="NanumGothic" pitchFamily="2" charset="-127"/>
                  <a:ea typeface="NanumGothic" pitchFamily="2" charset="-127"/>
                </a:rPr>
                <a:t>주로</a:t>
              </a:r>
              <a:r>
                <a:rPr lang="en-US" sz="2175" b="1" spc="108" dirty="0"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sz="2175" b="1" spc="108" dirty="0" err="1">
                  <a:latin typeface="NanumGothic" pitchFamily="2" charset="-127"/>
                  <a:ea typeface="NanumGothic" pitchFamily="2" charset="-127"/>
                </a:rPr>
                <a:t>착용하는</a:t>
              </a:r>
              <a:r>
                <a:rPr lang="en-US" sz="2175" b="1" spc="108" dirty="0"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sz="2175" b="1" spc="108" dirty="0" err="1">
                  <a:latin typeface="NanumGothic" pitchFamily="2" charset="-127"/>
                  <a:ea typeface="NanumGothic" pitchFamily="2" charset="-127"/>
                </a:rPr>
                <a:t>집단</a:t>
              </a:r>
              <a:endParaRPr lang="en-US" sz="2175" b="1" spc="108" dirty="0">
                <a:latin typeface="NanumGothic" pitchFamily="2" charset="-127"/>
                <a:ea typeface="NanumGothic" pitchFamily="2" charset="-127"/>
              </a:endParaRPr>
            </a:p>
            <a:p>
              <a:pPr algn="ctr">
                <a:lnSpc>
                  <a:spcPts val="3045"/>
                </a:lnSpc>
              </a:pPr>
              <a:endParaRPr lang="en-US" sz="2175" spc="108" dirty="0">
                <a:solidFill>
                  <a:srgbClr val="AD0000"/>
                </a:solidFill>
                <a:latin typeface="NanumGothic" pitchFamily="2" charset="-127"/>
                <a:ea typeface="NanumGothic" pitchFamily="2" charset="-127"/>
              </a:endParaRPr>
            </a:p>
            <a:p>
              <a:pPr algn="ctr">
                <a:lnSpc>
                  <a:spcPts val="3045"/>
                </a:lnSpc>
              </a:pPr>
              <a:r>
                <a:rPr lang="en-US" sz="2175" spc="108" dirty="0" err="1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본인</a:t>
              </a:r>
              <a:r>
                <a:rPr lang="en-US" sz="2175" spc="108" dirty="0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sz="2175" spc="108" dirty="0" err="1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또는</a:t>
              </a:r>
              <a:r>
                <a:rPr lang="en-US" sz="2175" spc="108" dirty="0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sz="2175" spc="108" dirty="0" err="1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함께</a:t>
              </a:r>
              <a:r>
                <a:rPr lang="en-US" sz="2175" spc="108" dirty="0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sz="2175" spc="108" dirty="0" err="1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거주하는</a:t>
              </a:r>
              <a:r>
                <a:rPr lang="en-US" sz="2175" spc="108" dirty="0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sz="2175" spc="108" dirty="0" err="1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부모님이</a:t>
              </a:r>
              <a:r>
                <a:rPr lang="en-US" sz="2175" spc="108" dirty="0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</a:p>
            <a:p>
              <a:pPr algn="ctr">
                <a:lnSpc>
                  <a:spcPts val="3045"/>
                </a:lnSpc>
              </a:pPr>
              <a:r>
                <a:rPr lang="en-US" sz="2175" spc="108" dirty="0" err="1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골프</a:t>
              </a:r>
              <a:r>
                <a:rPr lang="en-US" sz="2175" spc="108" dirty="0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sz="2175" spc="108" dirty="0" err="1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등의</a:t>
              </a:r>
              <a:r>
                <a:rPr lang="en-US" sz="2175" spc="108" dirty="0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sz="2175" spc="108" dirty="0" err="1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취미를</a:t>
              </a:r>
              <a:r>
                <a:rPr lang="en-US" sz="2175" spc="108" dirty="0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sz="2175" spc="108" dirty="0" err="1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가지고</a:t>
              </a:r>
              <a:r>
                <a:rPr lang="en-US" sz="2175" spc="108" dirty="0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sz="2175" spc="108" dirty="0" err="1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있을</a:t>
              </a:r>
              <a:r>
                <a:rPr lang="en-US" sz="2175" spc="108" dirty="0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sz="2175" spc="108" dirty="0" err="1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수</a:t>
              </a:r>
              <a:r>
                <a:rPr lang="en-US" sz="2175" spc="108" dirty="0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sz="2175" spc="108" dirty="0" err="1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있음</a:t>
              </a:r>
              <a:endParaRPr lang="en-US" sz="2175" spc="108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289595" y="6603727"/>
            <a:ext cx="14147168" cy="2730173"/>
            <a:chOff x="0" y="-95249"/>
            <a:chExt cx="18862891" cy="3640231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95249"/>
              <a:ext cx="18862891" cy="708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80"/>
                </a:lnSpc>
              </a:pPr>
              <a:r>
                <a:rPr lang="ko-KR" altLang="en-US" sz="3504" b="1" spc="262" dirty="0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제휴 혜택 </a:t>
              </a:r>
              <a:r>
                <a:rPr lang="en-US" sz="3504" b="1" spc="262" dirty="0" err="1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예시</a:t>
              </a:r>
              <a:endParaRPr lang="en-US" sz="3504" b="1" spc="262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763" y="1018136"/>
              <a:ext cx="18829026" cy="25268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48"/>
                </a:lnSpc>
              </a:pPr>
              <a:r>
                <a:rPr lang="en-US" altLang="ko-KR" sz="2200" b="1" spc="108" dirty="0">
                  <a:latin typeface="NanumGothic" pitchFamily="2" charset="-127"/>
                  <a:ea typeface="NanumGothic" pitchFamily="2" charset="-127"/>
                </a:rPr>
                <a:t>[</a:t>
              </a:r>
              <a:r>
                <a:rPr lang="en-US" altLang="ko-Kore-KR" sz="2200" b="1" spc="108" dirty="0" err="1">
                  <a:latin typeface="NanumGothic" pitchFamily="2" charset="-127"/>
                  <a:ea typeface="NanumGothic" pitchFamily="2" charset="-127"/>
                </a:rPr>
                <a:t>집순이집돌이</a:t>
              </a:r>
              <a:r>
                <a:rPr lang="en-US" altLang="ko-KR" sz="2200" b="1" spc="108" dirty="0">
                  <a:latin typeface="NanumGothic" pitchFamily="2" charset="-127"/>
                  <a:ea typeface="NanumGothic" pitchFamily="2" charset="-127"/>
                </a:rPr>
                <a:t>] </a:t>
              </a:r>
              <a:r>
                <a:rPr lang="en-US" altLang="ko-Kore-KR" sz="2200" b="1" spc="108" dirty="0" err="1">
                  <a:solidFill>
                    <a:srgbClr val="C00000"/>
                  </a:solidFill>
                  <a:latin typeface="NanumGothic" pitchFamily="2" charset="-127"/>
                  <a:ea typeface="NanumGothic" pitchFamily="2" charset="-127"/>
                </a:rPr>
                <a:t>로코노미</a:t>
              </a:r>
              <a:r>
                <a:rPr lang="en-US" altLang="ko-Kore-KR" sz="2200" b="1" spc="108" dirty="0">
                  <a:solidFill>
                    <a:srgbClr val="C00000"/>
                  </a:solidFill>
                  <a:latin typeface="NanumGothic" pitchFamily="2" charset="-127"/>
                  <a:ea typeface="NanumGothic" pitchFamily="2" charset="-127"/>
                </a:rPr>
                <a:t>, </a:t>
              </a:r>
              <a:r>
                <a:rPr lang="en-US" altLang="ko-Kore-KR" sz="2200" b="1" spc="108" dirty="0" err="1">
                  <a:solidFill>
                    <a:srgbClr val="C00000"/>
                  </a:solidFill>
                  <a:latin typeface="NanumGothic" pitchFamily="2" charset="-127"/>
                  <a:ea typeface="NanumGothic" pitchFamily="2" charset="-127"/>
                </a:rPr>
                <a:t>홈캉스</a:t>
              </a:r>
              <a:r>
                <a:rPr lang="en-US" altLang="ko-Kore-KR" sz="2200" b="1" spc="108" dirty="0">
                  <a:solidFill>
                    <a:srgbClr val="C00000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altLang="ko-Kore-KR" sz="2200" b="1" spc="108" dirty="0" err="1">
                  <a:solidFill>
                    <a:srgbClr val="C00000"/>
                  </a:solidFill>
                  <a:latin typeface="NanumGothic" pitchFamily="2" charset="-127"/>
                  <a:ea typeface="NanumGothic" pitchFamily="2" charset="-127"/>
                </a:rPr>
                <a:t>마케팅</a:t>
              </a:r>
              <a:endParaRPr lang="en-US" sz="2200" b="1" spc="108" dirty="0">
                <a:solidFill>
                  <a:srgbClr val="C00000"/>
                </a:solidFill>
                <a:latin typeface="NanumGothic" pitchFamily="2" charset="-127"/>
                <a:ea typeface="NanumGothic" pitchFamily="2" charset="-127"/>
              </a:endParaRPr>
            </a:p>
            <a:p>
              <a:pPr algn="ctr">
                <a:lnSpc>
                  <a:spcPts val="3048"/>
                </a:lnSpc>
              </a:pPr>
              <a:r>
                <a:rPr lang="en-US" altLang="ko-KR" sz="2200" b="1" spc="108" dirty="0">
                  <a:latin typeface="NanumGothic" pitchFamily="2" charset="-127"/>
                  <a:ea typeface="NanumGothic" pitchFamily="2" charset="-127"/>
                </a:rPr>
                <a:t>[</a:t>
              </a:r>
              <a:r>
                <a:rPr lang="en-US" sz="2200" b="1" spc="108" dirty="0" err="1">
                  <a:latin typeface="NanumGothic" pitchFamily="2" charset="-127"/>
                  <a:ea typeface="NanumGothic" pitchFamily="2" charset="-127"/>
                </a:rPr>
                <a:t>호캉스족</a:t>
              </a:r>
              <a:r>
                <a:rPr lang="en-US" altLang="ko-KR" sz="2200" b="1" spc="108" dirty="0">
                  <a:latin typeface="NanumGothic" pitchFamily="2" charset="-127"/>
                  <a:ea typeface="NanumGothic" pitchFamily="2" charset="-127"/>
                </a:rPr>
                <a:t>] </a:t>
              </a:r>
              <a:r>
                <a:rPr lang="en-US" sz="2200" b="1" spc="108" dirty="0" err="1">
                  <a:solidFill>
                    <a:srgbClr val="C00000"/>
                  </a:solidFill>
                  <a:latin typeface="NanumGothic" pitchFamily="2" charset="-127"/>
                  <a:ea typeface="NanumGothic" pitchFamily="2" charset="-127"/>
                </a:rPr>
                <a:t>숙박</a:t>
              </a:r>
              <a:r>
                <a:rPr lang="en-US" sz="2200" b="1" spc="108" dirty="0">
                  <a:solidFill>
                    <a:srgbClr val="C00000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sz="2200" b="1" spc="108" dirty="0" err="1">
                  <a:solidFill>
                    <a:srgbClr val="C00000"/>
                  </a:solidFill>
                  <a:latin typeface="NanumGothic" pitchFamily="2" charset="-127"/>
                  <a:ea typeface="NanumGothic" pitchFamily="2" charset="-127"/>
                </a:rPr>
                <a:t>업소</a:t>
              </a:r>
              <a:r>
                <a:rPr lang="en-US" sz="2200" b="1" spc="108" dirty="0">
                  <a:solidFill>
                    <a:srgbClr val="C00000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sz="2200" b="1" spc="108" dirty="0" err="1">
                  <a:solidFill>
                    <a:srgbClr val="C00000"/>
                  </a:solidFill>
                  <a:latin typeface="NanumGothic" pitchFamily="2" charset="-127"/>
                  <a:ea typeface="NanumGothic" pitchFamily="2" charset="-127"/>
                </a:rPr>
                <a:t>마케팅의</a:t>
              </a:r>
              <a:r>
                <a:rPr lang="en-US" sz="2200" b="1" spc="108" dirty="0">
                  <a:solidFill>
                    <a:srgbClr val="C00000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sz="2200" b="1" spc="108" dirty="0" err="1">
                  <a:solidFill>
                    <a:srgbClr val="C00000"/>
                  </a:solidFill>
                  <a:latin typeface="NanumGothic" pitchFamily="2" charset="-127"/>
                  <a:ea typeface="NanumGothic" pitchFamily="2" charset="-127"/>
                </a:rPr>
                <a:t>대상</a:t>
              </a:r>
              <a:r>
                <a:rPr lang="en-US" sz="2200" b="1" spc="108" dirty="0">
                  <a:solidFill>
                    <a:srgbClr val="C00000"/>
                  </a:solidFill>
                  <a:latin typeface="NanumGothic" pitchFamily="2" charset="-127"/>
                  <a:ea typeface="NanumGothic" pitchFamily="2" charset="-127"/>
                </a:rPr>
                <a:t>, </a:t>
              </a:r>
              <a:r>
                <a:rPr lang="en-US" sz="2200" b="1" spc="108" dirty="0" err="1">
                  <a:solidFill>
                    <a:srgbClr val="C00000"/>
                  </a:solidFill>
                  <a:latin typeface="NanumGothic" pitchFamily="2" charset="-127"/>
                  <a:ea typeface="NanumGothic" pitchFamily="2" charset="-127"/>
                </a:rPr>
                <a:t>호텔</a:t>
              </a:r>
              <a:r>
                <a:rPr lang="en-US" sz="2200" b="1" spc="108" dirty="0">
                  <a:solidFill>
                    <a:srgbClr val="C00000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sz="2200" b="1" spc="108" dirty="0" err="1">
                  <a:solidFill>
                    <a:srgbClr val="C00000"/>
                  </a:solidFill>
                  <a:latin typeface="NanumGothic" pitchFamily="2" charset="-127"/>
                  <a:ea typeface="NanumGothic" pitchFamily="2" charset="-127"/>
                </a:rPr>
                <a:t>위치정보</a:t>
              </a:r>
              <a:r>
                <a:rPr lang="en-US" sz="2200" b="1" spc="108" dirty="0">
                  <a:solidFill>
                    <a:srgbClr val="C00000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sz="2200" b="1" spc="108" dirty="0" err="1">
                  <a:solidFill>
                    <a:srgbClr val="C00000"/>
                  </a:solidFill>
                  <a:latin typeface="NanumGothic" pitchFamily="2" charset="-127"/>
                  <a:ea typeface="NanumGothic" pitchFamily="2" charset="-127"/>
                </a:rPr>
                <a:t>이용한</a:t>
              </a:r>
              <a:r>
                <a:rPr lang="en-US" sz="2200" b="1" spc="108" dirty="0">
                  <a:solidFill>
                    <a:srgbClr val="C00000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sz="2200" b="1" spc="108" dirty="0" err="1">
                  <a:solidFill>
                    <a:srgbClr val="C00000"/>
                  </a:solidFill>
                  <a:latin typeface="NanumGothic" pitchFamily="2" charset="-127"/>
                  <a:ea typeface="NanumGothic" pitchFamily="2" charset="-127"/>
                </a:rPr>
                <a:t>다양한</a:t>
              </a:r>
              <a:r>
                <a:rPr lang="en-US" sz="2200" b="1" spc="108" dirty="0">
                  <a:solidFill>
                    <a:srgbClr val="C00000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sz="2200" b="1" spc="108" dirty="0" err="1">
                  <a:solidFill>
                    <a:srgbClr val="C00000"/>
                  </a:solidFill>
                  <a:latin typeface="NanumGothic" pitchFamily="2" charset="-127"/>
                  <a:ea typeface="NanumGothic" pitchFamily="2" charset="-127"/>
                </a:rPr>
                <a:t>맛집</a:t>
              </a:r>
              <a:r>
                <a:rPr lang="en-US" sz="2200" b="1" spc="108" dirty="0">
                  <a:solidFill>
                    <a:srgbClr val="C00000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sz="2200" b="1" spc="108" dirty="0" err="1">
                  <a:solidFill>
                    <a:srgbClr val="C00000"/>
                  </a:solidFill>
                  <a:latin typeface="NanumGothic" pitchFamily="2" charset="-127"/>
                  <a:ea typeface="NanumGothic" pitchFamily="2" charset="-127"/>
                </a:rPr>
                <a:t>추천</a:t>
              </a:r>
              <a:r>
                <a:rPr lang="en-US" sz="2200" b="1" spc="108" dirty="0">
                  <a:solidFill>
                    <a:srgbClr val="C00000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</a:p>
            <a:p>
              <a:pPr algn="ctr">
                <a:lnSpc>
                  <a:spcPts val="3048"/>
                </a:lnSpc>
              </a:pPr>
              <a:r>
                <a:rPr lang="en-US" altLang="ko-KR" sz="2200" b="1" spc="108" dirty="0">
                  <a:latin typeface="NanumGothic" pitchFamily="2" charset="-127"/>
                  <a:ea typeface="NanumGothic" pitchFamily="2" charset="-127"/>
                </a:rPr>
                <a:t>[</a:t>
              </a:r>
              <a:r>
                <a:rPr lang="en-US" sz="2200" b="1" spc="108" dirty="0" err="1">
                  <a:latin typeface="NanumGothic" pitchFamily="2" charset="-127"/>
                  <a:ea typeface="NanumGothic" pitchFamily="2" charset="-127"/>
                </a:rPr>
                <a:t>럭셔리</a:t>
              </a:r>
              <a:r>
                <a:rPr lang="en-US" sz="2200" b="1" spc="108" dirty="0"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sz="2200" b="1" spc="108" dirty="0" err="1">
                  <a:latin typeface="NanumGothic" pitchFamily="2" charset="-127"/>
                  <a:ea typeface="NanumGothic" pitchFamily="2" charset="-127"/>
                </a:rPr>
                <a:t>관심도가</a:t>
              </a:r>
              <a:r>
                <a:rPr lang="en-US" sz="2200" b="1" spc="108" dirty="0"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sz="2200" b="1" spc="108" dirty="0" err="1">
                  <a:latin typeface="NanumGothic" pitchFamily="2" charset="-127"/>
                  <a:ea typeface="NanumGothic" pitchFamily="2" charset="-127"/>
                </a:rPr>
                <a:t>높음</a:t>
              </a:r>
              <a:r>
                <a:rPr lang="en-US" altLang="ko-KR" sz="2200" b="1" spc="108" dirty="0">
                  <a:latin typeface="NanumGothic" pitchFamily="2" charset="-127"/>
                  <a:ea typeface="NanumGothic" pitchFamily="2" charset="-127"/>
                </a:rPr>
                <a:t>]</a:t>
              </a:r>
              <a:r>
                <a:rPr lang="en-US" sz="2200" b="1" spc="108" dirty="0"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sz="2200" b="1" spc="108" dirty="0" err="1">
                  <a:solidFill>
                    <a:srgbClr val="C00000"/>
                  </a:solidFill>
                  <a:latin typeface="NanumGothic" pitchFamily="2" charset="-127"/>
                  <a:ea typeface="NanumGothic" pitchFamily="2" charset="-127"/>
                </a:rPr>
                <a:t>명품</a:t>
              </a:r>
              <a:r>
                <a:rPr lang="en-US" sz="2200" b="1" spc="108" dirty="0">
                  <a:solidFill>
                    <a:srgbClr val="C00000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sz="2200" b="1" spc="108" dirty="0" err="1">
                  <a:solidFill>
                    <a:srgbClr val="C00000"/>
                  </a:solidFill>
                  <a:latin typeface="NanumGothic" pitchFamily="2" charset="-127"/>
                  <a:ea typeface="NanumGothic" pitchFamily="2" charset="-127"/>
                </a:rPr>
                <a:t>브랜드</a:t>
              </a:r>
              <a:r>
                <a:rPr lang="en-US" sz="2200" b="1" spc="108" dirty="0">
                  <a:solidFill>
                    <a:srgbClr val="C00000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sz="2200" b="1" spc="108" dirty="0" err="1">
                  <a:solidFill>
                    <a:srgbClr val="C00000"/>
                  </a:solidFill>
                  <a:latin typeface="NanumGothic" pitchFamily="2" charset="-127"/>
                  <a:ea typeface="NanumGothic" pitchFamily="2" charset="-127"/>
                </a:rPr>
                <a:t>코스메틱</a:t>
              </a:r>
              <a:r>
                <a:rPr lang="en-US" sz="2200" b="1" spc="108" dirty="0">
                  <a:solidFill>
                    <a:srgbClr val="C00000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sz="2200" b="1" spc="108" dirty="0" err="1">
                  <a:solidFill>
                    <a:srgbClr val="C00000"/>
                  </a:solidFill>
                  <a:latin typeface="NanumGothic" pitchFamily="2" charset="-127"/>
                  <a:ea typeface="NanumGothic" pitchFamily="2" charset="-127"/>
                </a:rPr>
                <a:t>라인</a:t>
              </a:r>
              <a:r>
                <a:rPr lang="en-US" sz="2200" b="1" spc="108" dirty="0">
                  <a:solidFill>
                    <a:srgbClr val="C00000"/>
                  </a:solidFill>
                  <a:latin typeface="NanumGothic" pitchFamily="2" charset="-127"/>
                  <a:ea typeface="NanumGothic" pitchFamily="2" charset="-127"/>
                </a:rPr>
                <a:t>, </a:t>
              </a:r>
              <a:r>
                <a:rPr lang="en-US" sz="2200" b="1" spc="108" dirty="0" err="1">
                  <a:solidFill>
                    <a:srgbClr val="C00000"/>
                  </a:solidFill>
                  <a:latin typeface="NanumGothic" pitchFamily="2" charset="-127"/>
                  <a:ea typeface="NanumGothic" pitchFamily="2" charset="-127"/>
                </a:rPr>
                <a:t>고급</a:t>
              </a:r>
              <a:r>
                <a:rPr lang="en-US" sz="2200" b="1" spc="108" dirty="0">
                  <a:solidFill>
                    <a:srgbClr val="C00000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sz="2200" b="1" spc="108" dirty="0" err="1">
                  <a:solidFill>
                    <a:srgbClr val="C00000"/>
                  </a:solidFill>
                  <a:latin typeface="NanumGothic" pitchFamily="2" charset="-127"/>
                  <a:ea typeface="NanumGothic" pitchFamily="2" charset="-127"/>
                </a:rPr>
                <a:t>식재료</a:t>
              </a:r>
              <a:endParaRPr lang="en-US" sz="2200" b="1" spc="108" dirty="0">
                <a:solidFill>
                  <a:srgbClr val="C00000"/>
                </a:solidFill>
                <a:latin typeface="NanumGothic" pitchFamily="2" charset="-127"/>
                <a:ea typeface="NanumGothic" pitchFamily="2" charset="-127"/>
              </a:endParaRPr>
            </a:p>
            <a:p>
              <a:pPr algn="ctr">
                <a:lnSpc>
                  <a:spcPts val="3048"/>
                </a:lnSpc>
              </a:pPr>
              <a:r>
                <a:rPr lang="en-US" altLang="ko-KR" sz="2200" b="1" spc="108" dirty="0">
                  <a:latin typeface="NanumGothic" pitchFamily="2" charset="-127"/>
                  <a:ea typeface="NanumGothic" pitchFamily="2" charset="-127"/>
                </a:rPr>
                <a:t>[</a:t>
              </a:r>
              <a:r>
                <a:rPr lang="en-US" sz="2200" b="1" spc="108" dirty="0" err="1">
                  <a:latin typeface="NanumGothic" pitchFamily="2" charset="-127"/>
                  <a:ea typeface="NanumGothic" pitchFamily="2" charset="-127"/>
                </a:rPr>
                <a:t>준거집단</a:t>
              </a:r>
              <a:r>
                <a:rPr lang="en-US" altLang="ko-KR" sz="2200" b="1" spc="108" dirty="0">
                  <a:latin typeface="NanumGothic" pitchFamily="2" charset="-127"/>
                  <a:ea typeface="NanumGothic" pitchFamily="2" charset="-127"/>
                </a:rPr>
                <a:t>] </a:t>
              </a:r>
              <a:r>
                <a:rPr lang="en-US" sz="2200" b="1" spc="108" dirty="0" err="1">
                  <a:solidFill>
                    <a:srgbClr val="C00000"/>
                  </a:solidFill>
                  <a:latin typeface="NanumGothic" pitchFamily="2" charset="-127"/>
                  <a:ea typeface="NanumGothic" pitchFamily="2" charset="-127"/>
                </a:rPr>
                <a:t>브랜드</a:t>
              </a:r>
              <a:r>
                <a:rPr lang="en-US" sz="2200" b="1" spc="108" dirty="0">
                  <a:solidFill>
                    <a:srgbClr val="C00000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sz="2200" b="1" spc="108" dirty="0" err="1">
                  <a:solidFill>
                    <a:srgbClr val="C00000"/>
                  </a:solidFill>
                  <a:latin typeface="NanumGothic" pitchFamily="2" charset="-127"/>
                  <a:ea typeface="NanumGothic" pitchFamily="2" charset="-127"/>
                </a:rPr>
                <a:t>의류</a:t>
              </a:r>
              <a:r>
                <a:rPr lang="en-US" sz="2200" b="1" spc="108" dirty="0">
                  <a:solidFill>
                    <a:srgbClr val="C00000"/>
                  </a:solidFill>
                  <a:latin typeface="NanumGothic" pitchFamily="2" charset="-127"/>
                  <a:ea typeface="NanumGothic" pitchFamily="2" charset="-127"/>
                </a:rPr>
                <a:t>, </a:t>
              </a:r>
              <a:r>
                <a:rPr lang="en-US" sz="2200" b="1" spc="108" dirty="0" err="1">
                  <a:solidFill>
                    <a:srgbClr val="C00000"/>
                  </a:solidFill>
                  <a:latin typeface="NanumGothic" pitchFamily="2" charset="-127"/>
                  <a:ea typeface="NanumGothic" pitchFamily="2" charset="-127"/>
                </a:rPr>
                <a:t>골프웨어,골프용품</a:t>
              </a:r>
              <a:r>
                <a:rPr lang="en-US" sz="2200" b="1" spc="108" dirty="0">
                  <a:solidFill>
                    <a:srgbClr val="C00000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sz="2200" b="1" spc="108" dirty="0" err="1">
                  <a:solidFill>
                    <a:srgbClr val="C00000"/>
                  </a:solidFill>
                  <a:latin typeface="NanumGothic" pitchFamily="2" charset="-127"/>
                  <a:ea typeface="NanumGothic" pitchFamily="2" charset="-127"/>
                </a:rPr>
                <a:t>마케팅</a:t>
              </a:r>
              <a:endParaRPr lang="en-US" sz="2200" b="1" spc="108" dirty="0">
                <a:solidFill>
                  <a:srgbClr val="C00000"/>
                </a:solidFill>
                <a:latin typeface="NanumGothic" pitchFamily="2" charset="-127"/>
                <a:ea typeface="NanumGothic" pitchFamily="2" charset="-127"/>
              </a:endParaRPr>
            </a:p>
            <a:p>
              <a:pPr algn="ctr">
                <a:lnSpc>
                  <a:spcPts val="3048"/>
                </a:lnSpc>
              </a:pPr>
              <a:r>
                <a:rPr lang="en-US" altLang="ko-KR" sz="2200" b="1" spc="108" dirty="0">
                  <a:latin typeface="NanumGothic" pitchFamily="2" charset="-127"/>
                  <a:ea typeface="NanumGothic" pitchFamily="2" charset="-127"/>
                </a:rPr>
                <a:t>[</a:t>
              </a:r>
              <a:r>
                <a:rPr lang="ko-KR" altLang="en-US" sz="2200" b="1" spc="108" dirty="0">
                  <a:latin typeface="NanumGothic" pitchFamily="2" charset="-127"/>
                  <a:ea typeface="NanumGothic" pitchFamily="2" charset="-127"/>
                </a:rPr>
                <a:t>온라인의존도</a:t>
              </a:r>
              <a:r>
                <a:rPr lang="en-US" altLang="ko-KR" sz="2200" b="1" spc="108" dirty="0">
                  <a:latin typeface="NanumGothic" pitchFamily="2" charset="-127"/>
                  <a:ea typeface="NanumGothic" pitchFamily="2" charset="-127"/>
                </a:rPr>
                <a:t>] </a:t>
              </a:r>
              <a:r>
                <a:rPr lang="en-US" sz="2200" b="1" spc="108" dirty="0" err="1">
                  <a:solidFill>
                    <a:srgbClr val="C00000"/>
                  </a:solidFill>
                  <a:latin typeface="NanumGothic" pitchFamily="2" charset="-127"/>
                  <a:ea typeface="NanumGothic" pitchFamily="2" charset="-127"/>
                </a:rPr>
                <a:t>바이럴</a:t>
              </a:r>
              <a:r>
                <a:rPr lang="en-US" sz="2200" b="1" spc="108" dirty="0">
                  <a:solidFill>
                    <a:srgbClr val="C00000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sz="2200" b="1" spc="108" dirty="0" err="1">
                  <a:solidFill>
                    <a:srgbClr val="C00000"/>
                  </a:solidFill>
                  <a:latin typeface="NanumGothic" pitchFamily="2" charset="-127"/>
                  <a:ea typeface="NanumGothic" pitchFamily="2" charset="-127"/>
                </a:rPr>
                <a:t>마케팅</a:t>
              </a:r>
              <a:r>
                <a:rPr lang="en-US" altLang="ko-KR" sz="2200" b="1" spc="108" dirty="0">
                  <a:solidFill>
                    <a:srgbClr val="C00000"/>
                  </a:solidFill>
                  <a:latin typeface="NanumGothic" pitchFamily="2" charset="-127"/>
                  <a:ea typeface="NanumGothic" pitchFamily="2" charset="-127"/>
                </a:rPr>
                <a:t>, </a:t>
              </a:r>
              <a:r>
                <a:rPr lang="en-US" sz="2200" b="1" spc="108" dirty="0" err="1">
                  <a:solidFill>
                    <a:srgbClr val="C00000"/>
                  </a:solidFill>
                  <a:latin typeface="NanumGothic" pitchFamily="2" charset="-127"/>
                  <a:ea typeface="NanumGothic" pitchFamily="2" charset="-127"/>
                </a:rPr>
                <a:t>리세일</a:t>
              </a:r>
              <a:r>
                <a:rPr lang="en-US" sz="2200" b="1" spc="108" dirty="0">
                  <a:solidFill>
                    <a:srgbClr val="C00000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sz="2200" b="1" spc="108" dirty="0" err="1">
                  <a:solidFill>
                    <a:srgbClr val="C00000"/>
                  </a:solidFill>
                  <a:latin typeface="NanumGothic" pitchFamily="2" charset="-127"/>
                  <a:ea typeface="NanumGothic" pitchFamily="2" charset="-127"/>
                </a:rPr>
                <a:t>플랫폼</a:t>
              </a:r>
              <a:endParaRPr lang="en-US" sz="2200" b="1" spc="108" dirty="0">
                <a:solidFill>
                  <a:srgbClr val="C00000"/>
                </a:solidFill>
                <a:latin typeface="NanumGothic" pitchFamily="2" charset="-127"/>
                <a:ea typeface="NanumGothic" pitchFamily="2" charset="-127"/>
              </a:endParaRPr>
            </a:p>
          </p:txBody>
        </p:sp>
      </p:grpSp>
      <p:sp>
        <p:nvSpPr>
          <p:cNvPr id="25" name="AutoShape 4">
            <a:extLst>
              <a:ext uri="{FF2B5EF4-FFF2-40B4-BE49-F238E27FC236}">
                <a16:creationId xmlns:a16="http://schemas.microsoft.com/office/drawing/2014/main" id="{ABEF8D01-EFCA-F1AF-8856-E58598300E4F}"/>
              </a:ext>
            </a:extLst>
          </p:cNvPr>
          <p:cNvSpPr/>
          <p:nvPr/>
        </p:nvSpPr>
        <p:spPr>
          <a:xfrm>
            <a:off x="5549113" y="1104900"/>
            <a:ext cx="11926418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4">
            <a:extLst>
              <a:ext uri="{FF2B5EF4-FFF2-40B4-BE49-F238E27FC236}">
                <a16:creationId xmlns:a16="http://schemas.microsoft.com/office/drawing/2014/main" id="{03420E64-78D2-7FFC-4EEA-BE3812A53BED}"/>
              </a:ext>
            </a:extLst>
          </p:cNvPr>
          <p:cNvSpPr/>
          <p:nvPr/>
        </p:nvSpPr>
        <p:spPr>
          <a:xfrm>
            <a:off x="9918783" y="2371207"/>
            <a:ext cx="7414622" cy="7621651"/>
          </a:xfrm>
          <a:prstGeom prst="rect">
            <a:avLst/>
          </a:prstGeom>
          <a:solidFill>
            <a:srgbClr val="191919">
              <a:alpha val="3529"/>
            </a:srgbClr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BFE45256-B805-4289-37AB-03AB5FC3CE2F}"/>
              </a:ext>
            </a:extLst>
          </p:cNvPr>
          <p:cNvSpPr/>
          <p:nvPr/>
        </p:nvSpPr>
        <p:spPr>
          <a:xfrm>
            <a:off x="1063266" y="2311865"/>
            <a:ext cx="7414622" cy="7621651"/>
          </a:xfrm>
          <a:prstGeom prst="rect">
            <a:avLst/>
          </a:prstGeom>
          <a:solidFill>
            <a:srgbClr val="191919">
              <a:alpha val="3529"/>
            </a:srgbClr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8" name="AutoShape 8"/>
          <p:cNvSpPr/>
          <p:nvPr/>
        </p:nvSpPr>
        <p:spPr>
          <a:xfrm>
            <a:off x="3731649" y="786492"/>
            <a:ext cx="13601756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601799" y="5600700"/>
            <a:ext cx="1301744" cy="670398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363200" y="3133765"/>
            <a:ext cx="6056208" cy="7018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algn="just">
              <a:lnSpc>
                <a:spcPts val="2918"/>
              </a:lnSpc>
            </a:pPr>
            <a:r>
              <a:rPr lang="ko-KR" alt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● 고객의 </a:t>
            </a:r>
            <a:r>
              <a:rPr lang="ko-KR" altLang="en-US" sz="2260" b="1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상대적</a:t>
            </a:r>
            <a:r>
              <a:rPr lang="ko-KR" alt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특성까지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해석과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260" b="1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연구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가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가능한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초개인화</a:t>
            </a:r>
            <a:endParaRPr lang="en-US" sz="2260" spc="-62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1" algn="just">
              <a:lnSpc>
                <a:spcPts val="2918"/>
              </a:lnSpc>
            </a:pPr>
            <a:endParaRPr lang="en-US" sz="2260" spc="-62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2918"/>
              </a:lnSpc>
            </a:pPr>
            <a:r>
              <a:rPr lang="ko-KR" alt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→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잠재적</a:t>
            </a:r>
            <a:r>
              <a:rPr lang="en-US" altLang="ko-KR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소비자</a:t>
            </a:r>
            <a:r>
              <a:rPr lang="en-US" altLang="ko-KR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파악</a:t>
            </a:r>
            <a:r>
              <a:rPr lang="en-US" altLang="ko-KR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가능</a:t>
            </a:r>
            <a:r>
              <a:rPr lang="en-US" altLang="ko-KR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고객의</a:t>
            </a:r>
            <a:r>
              <a:rPr lang="en-US" altLang="ko-KR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응답</a:t>
            </a:r>
            <a:r>
              <a:rPr lang="ko-KR" alt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의존해야 하는</a:t>
            </a:r>
            <a:r>
              <a:rPr lang="en-US" altLang="ko-KR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한계에서</a:t>
            </a:r>
            <a:r>
              <a:rPr lang="en-US" altLang="ko-KR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벗어날</a:t>
            </a:r>
            <a:r>
              <a:rPr lang="en-US" altLang="ko-KR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수 </a:t>
            </a:r>
            <a:r>
              <a:rPr lang="en-US" altLang="ko-KR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있음</a:t>
            </a:r>
            <a:endParaRPr lang="en-US" altLang="ko-KR" sz="2260" spc="-62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2918"/>
              </a:lnSpc>
            </a:pPr>
            <a:endParaRPr lang="en-US" sz="2260" spc="-62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2918"/>
              </a:lnSpc>
            </a:pP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ex) </a:t>
            </a:r>
          </a:p>
          <a:p>
            <a:pPr algn="just">
              <a:lnSpc>
                <a:spcPts val="2918"/>
              </a:lnSpc>
            </a:pPr>
            <a:r>
              <a:rPr lang="ko-KR" alt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럭셔리지수와</a:t>
            </a:r>
            <a:r>
              <a:rPr lang="ko-KR" alt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럭셔리지수</a:t>
            </a:r>
            <a:r>
              <a:rPr lang="en-US" altLang="ko-KR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_C</a:t>
            </a:r>
            <a:r>
              <a:rPr lang="ko-KR" alt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비교</a:t>
            </a:r>
            <a:endParaRPr lang="en-US" altLang="ko-KR" sz="2260" spc="-62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2918"/>
              </a:lnSpc>
            </a:pPr>
            <a:r>
              <a:rPr lang="ko-KR" alt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→ 고객이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명품</a:t>
            </a:r>
            <a:r>
              <a:rPr lang="ko-KR" alt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대한 욕구가 크나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구매력이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부족하여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동일 브랜드 </a:t>
            </a:r>
            <a:r>
              <a:rPr lang="ko-KR" alt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코스메틱</a:t>
            </a:r>
            <a:r>
              <a:rPr lang="ko-KR" alt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라인에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눈을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돌린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것으로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해석</a:t>
            </a:r>
            <a:endParaRPr lang="en-US" sz="2260" spc="-62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2918"/>
              </a:lnSpc>
            </a:pPr>
            <a:r>
              <a:rPr lang="ko-KR" alt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→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명품의류등을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싸게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구입할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수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있는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리</a:t>
            </a:r>
            <a:r>
              <a:rPr lang="ko-KR" alt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세일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상품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비슷한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욕구를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자극하는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라이프스타일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럭셔리에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속하는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키즈·펫·리빙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상품까지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추천</a:t>
            </a:r>
            <a:endParaRPr lang="en-US" sz="2260" spc="-62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2918"/>
              </a:lnSpc>
            </a:pP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적극적이고 다면적인 해석 가능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algn="just">
              <a:lnSpc>
                <a:spcPts val="2918"/>
              </a:lnSpc>
            </a:pPr>
            <a:endParaRPr lang="en-US" sz="2084" spc="-62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2918"/>
              </a:lnSpc>
            </a:pPr>
            <a:endParaRPr lang="en-US" sz="2084" spc="-62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2918"/>
              </a:lnSpc>
            </a:pPr>
            <a:endParaRPr lang="en-US" sz="2084" spc="-62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2918"/>
              </a:lnSpc>
            </a:pPr>
            <a:endParaRPr lang="en-US" sz="2084" spc="-62" dirty="0">
              <a:latin typeface="Mon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99309" y="2802102"/>
            <a:ext cx="6035089" cy="7390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5052" lvl="1" algn="just">
              <a:lnSpc>
                <a:spcPts val="2918"/>
              </a:lnSpc>
            </a:pPr>
            <a:endParaRPr lang="en-US" sz="2084" spc="-62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1" algn="just">
              <a:lnSpc>
                <a:spcPts val="2918"/>
              </a:lnSpc>
            </a:pPr>
            <a:r>
              <a:rPr lang="ko-KR" alt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고객의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응답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데이터의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260" b="1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절대적</a:t>
            </a:r>
            <a:r>
              <a:rPr lang="ko-KR" alt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빈도수에</a:t>
            </a:r>
            <a:r>
              <a:rPr lang="ko-KR" alt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만 </a:t>
            </a:r>
            <a:r>
              <a:rPr lang="en-US" altLang="ko-KR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의존한</a:t>
            </a:r>
            <a:r>
              <a:rPr lang="en-US" altLang="ko-KR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260" b="1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기계적</a:t>
            </a:r>
            <a:r>
              <a:rPr lang="en-US" altLang="ko-KR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초개인화</a:t>
            </a:r>
            <a:endParaRPr lang="en-US" altLang="ko-KR" sz="2260" spc="-62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1" algn="just">
              <a:lnSpc>
                <a:spcPts val="2918"/>
              </a:lnSpc>
            </a:pPr>
            <a:endParaRPr lang="en-US" sz="2260" spc="-62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2918"/>
              </a:lnSpc>
            </a:pPr>
            <a:r>
              <a:rPr lang="ko-KR" alt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→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미래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소비자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파악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어려움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고객의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응답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참여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유      </a:t>
            </a:r>
            <a:r>
              <a:rPr lang="ko-KR" alt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도 필요</a:t>
            </a:r>
            <a:endParaRPr lang="en-US" altLang="ko-KR" sz="2260" spc="-62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2918"/>
              </a:lnSpc>
            </a:pPr>
            <a:r>
              <a:rPr lang="ko-KR" alt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→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소비자가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인지하고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있지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않은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소비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행태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파악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어려움</a:t>
            </a:r>
            <a:endParaRPr lang="en-US" sz="2260" spc="-62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2918"/>
              </a:lnSpc>
            </a:pPr>
            <a:endParaRPr lang="en-US" sz="2260" spc="-62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2918"/>
              </a:lnSpc>
            </a:pP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ex)  </a:t>
            </a:r>
          </a:p>
          <a:p>
            <a:pPr algn="just">
              <a:lnSpc>
                <a:spcPts val="2918"/>
              </a:lnSpc>
            </a:pP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샤넬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립스틱과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에르메스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향수를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검색한 고객</a:t>
            </a:r>
            <a:endParaRPr lang="en-US" altLang="ko-KR" sz="2260" spc="-62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2918"/>
              </a:lnSpc>
            </a:pPr>
            <a:r>
              <a:rPr lang="ko-KR" alt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→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단순히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고가의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화장품에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관심이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있다는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걸로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해석</a:t>
            </a:r>
            <a:endParaRPr lang="en-US" sz="2260" spc="-62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2918"/>
              </a:lnSpc>
            </a:pPr>
            <a:r>
              <a:rPr lang="ko-KR" alt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→ </a:t>
            </a:r>
            <a:r>
              <a:rPr lang="en-US" altLang="ko-KR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계속</a:t>
            </a:r>
            <a:r>
              <a:rPr lang="en-US" altLang="ko-KR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고가의</a:t>
            </a:r>
            <a:r>
              <a:rPr lang="en-US" altLang="ko-KR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화장품만</a:t>
            </a:r>
            <a:r>
              <a:rPr lang="en-US" altLang="ko-KR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추천 </a:t>
            </a:r>
            <a:endParaRPr lang="en-US" altLang="ko-KR" sz="2260" spc="-62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2918"/>
              </a:lnSpc>
            </a:pP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sz="2260" b="1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수동적이고</a:t>
            </a:r>
            <a:r>
              <a:rPr lang="en-US" sz="2260" b="1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260" b="1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일방향적인</a:t>
            </a:r>
            <a:r>
              <a:rPr lang="en-US" sz="2260" b="1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260" b="1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해석만</a:t>
            </a:r>
            <a:r>
              <a:rPr lang="en-US" sz="2260" b="1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260" b="1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가능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algn="just">
              <a:lnSpc>
                <a:spcPts val="2918"/>
              </a:lnSpc>
            </a:pPr>
            <a:endParaRPr lang="en-US" sz="2084" spc="-62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2918"/>
              </a:lnSpc>
            </a:pPr>
            <a:endParaRPr lang="en-US" sz="2084" spc="-62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2918"/>
              </a:lnSpc>
            </a:pPr>
            <a:endParaRPr lang="en-US" sz="2084" spc="-62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2918"/>
              </a:lnSpc>
            </a:pPr>
            <a:endParaRPr lang="en-US" sz="2084" spc="-62" dirty="0">
              <a:latin typeface="Mont"/>
            </a:endParaRPr>
          </a:p>
          <a:p>
            <a:pPr algn="just">
              <a:lnSpc>
                <a:spcPts val="2918"/>
              </a:lnSpc>
            </a:pPr>
            <a:endParaRPr lang="en-US" sz="2084" spc="-62" dirty="0">
              <a:latin typeface="Mont"/>
            </a:endParaRPr>
          </a:p>
          <a:p>
            <a:pPr algn="just">
              <a:lnSpc>
                <a:spcPts val="2918"/>
              </a:lnSpc>
            </a:pPr>
            <a:endParaRPr lang="en-US" sz="2084" spc="-62" dirty="0">
              <a:solidFill>
                <a:srgbClr val="FFFFFF"/>
              </a:solidFill>
              <a:latin typeface="Mon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40993" y="329292"/>
            <a:ext cx="5003456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</a:pPr>
            <a:r>
              <a:rPr lang="ko-KR" altLang="en-US" sz="6000" dirty="0">
                <a:solidFill>
                  <a:srgbClr val="004A98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차별성</a:t>
            </a:r>
            <a:endParaRPr lang="en-US" sz="6000" dirty="0">
              <a:solidFill>
                <a:srgbClr val="004A98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C4D85ED5-6090-33BC-7827-E583318C5162}"/>
              </a:ext>
            </a:extLst>
          </p:cNvPr>
          <p:cNvSpPr/>
          <p:nvPr/>
        </p:nvSpPr>
        <p:spPr>
          <a:xfrm>
            <a:off x="1093746" y="1763431"/>
            <a:ext cx="7414622" cy="775245"/>
          </a:xfrm>
          <a:custGeom>
            <a:avLst/>
            <a:gdLst/>
            <a:ahLst/>
            <a:cxnLst/>
            <a:rect l="l" t="t" r="r" b="b"/>
            <a:pathLst>
              <a:path w="1952822" h="204180">
                <a:moveTo>
                  <a:pt x="0" y="0"/>
                </a:moveTo>
                <a:lnTo>
                  <a:pt x="1952822" y="0"/>
                </a:lnTo>
                <a:lnTo>
                  <a:pt x="1952822" y="204180"/>
                </a:lnTo>
                <a:lnTo>
                  <a:pt x="0" y="204180"/>
                </a:lnTo>
                <a:close/>
              </a:path>
            </a:pathLst>
          </a:custGeom>
          <a:solidFill>
            <a:srgbClr val="004A98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4E5BEFFA-2A27-B06B-C8EE-2994763508B1}"/>
              </a:ext>
            </a:extLst>
          </p:cNvPr>
          <p:cNvSpPr/>
          <p:nvPr/>
        </p:nvSpPr>
        <p:spPr>
          <a:xfrm>
            <a:off x="9918783" y="1749709"/>
            <a:ext cx="7414622" cy="775245"/>
          </a:xfrm>
          <a:custGeom>
            <a:avLst/>
            <a:gdLst/>
            <a:ahLst/>
            <a:cxnLst/>
            <a:rect l="l" t="t" r="r" b="b"/>
            <a:pathLst>
              <a:path w="1952822" h="204180">
                <a:moveTo>
                  <a:pt x="0" y="0"/>
                </a:moveTo>
                <a:lnTo>
                  <a:pt x="1952822" y="0"/>
                </a:lnTo>
                <a:lnTo>
                  <a:pt x="1952822" y="204180"/>
                </a:lnTo>
                <a:lnTo>
                  <a:pt x="0" y="204180"/>
                </a:lnTo>
                <a:close/>
              </a:path>
            </a:pathLst>
          </a:custGeom>
          <a:solidFill>
            <a:srgbClr val="004A98"/>
          </a:solidFill>
        </p:spPr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5FBA1E24-DD6D-1BA8-26CE-4DDE4BB27E0B}"/>
              </a:ext>
            </a:extLst>
          </p:cNvPr>
          <p:cNvSpPr txBox="1"/>
          <p:nvPr/>
        </p:nvSpPr>
        <p:spPr>
          <a:xfrm>
            <a:off x="1582408" y="1765872"/>
            <a:ext cx="6437297" cy="553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88"/>
              </a:lnSpc>
            </a:pPr>
            <a:r>
              <a:rPr lang="en-US" sz="2364" b="1" dirty="0">
                <a:solidFill>
                  <a:srgbClr val="FFFFFF"/>
                </a:solidFill>
                <a:latin typeface="NanumGothic" pitchFamily="2" charset="-127"/>
                <a:ea typeface="NanumGothic" pitchFamily="2" charset="-127"/>
              </a:rPr>
              <a:t>As</a:t>
            </a:r>
            <a:r>
              <a:rPr lang="ko-KR" altLang="en-US" sz="2364" b="1" dirty="0">
                <a:solidFill>
                  <a:srgbClr val="FFFFFF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altLang="ko-KR" sz="2364" b="1" dirty="0">
                <a:solidFill>
                  <a:srgbClr val="FFFFFF"/>
                </a:solidFill>
                <a:latin typeface="NanumGothic" pitchFamily="2" charset="-127"/>
                <a:ea typeface="NanumGothic" pitchFamily="2" charset="-127"/>
              </a:rPr>
              <a:t>is</a:t>
            </a:r>
            <a:r>
              <a:rPr lang="ko-KR" altLang="en-US" sz="2364" b="1" dirty="0">
                <a:solidFill>
                  <a:srgbClr val="FFFFFF"/>
                </a:solidFill>
                <a:latin typeface="NanumGothic" pitchFamily="2" charset="-127"/>
                <a:ea typeface="NanumGothic" pitchFamily="2" charset="-127"/>
              </a:rPr>
              <a:t> </a:t>
            </a:r>
            <a:endParaRPr lang="en-US" sz="2364" b="1" dirty="0">
              <a:solidFill>
                <a:srgbClr val="FFFFFF"/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C3CF9F56-E7C3-7DDB-5449-731860864EC8}"/>
              </a:ext>
            </a:extLst>
          </p:cNvPr>
          <p:cNvSpPr txBox="1"/>
          <p:nvPr/>
        </p:nvSpPr>
        <p:spPr>
          <a:xfrm>
            <a:off x="10512065" y="1749709"/>
            <a:ext cx="6437297" cy="553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88"/>
              </a:lnSpc>
            </a:pPr>
            <a:r>
              <a:rPr lang="en-US" sz="2364" b="1" dirty="0">
                <a:solidFill>
                  <a:srgbClr val="FFFFFF"/>
                </a:solidFill>
                <a:latin typeface="NanumGothic" pitchFamily="2" charset="-127"/>
                <a:ea typeface="NanumGothic" pitchFamily="2" charset="-127"/>
              </a:rPr>
              <a:t>To be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/>
          <p:cNvSpPr/>
          <p:nvPr/>
        </p:nvSpPr>
        <p:spPr>
          <a:xfrm>
            <a:off x="3731649" y="786492"/>
            <a:ext cx="13601756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601799" y="5600700"/>
            <a:ext cx="1301744" cy="670398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503286" y="2611609"/>
            <a:ext cx="6056208" cy="6274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18"/>
              </a:lnSpc>
            </a:pPr>
            <a:endParaRPr lang="en-US" sz="2084" spc="-62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2918"/>
              </a:lnSpc>
            </a:pPr>
            <a:endParaRPr lang="en-US" sz="2084" spc="-62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2918"/>
              </a:lnSpc>
            </a:pPr>
            <a:r>
              <a:rPr lang="ko-KR" alt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기본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논리로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다양한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260" b="1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파생지수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만들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수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있음</a:t>
            </a:r>
            <a:endParaRPr lang="en-US" sz="2260" spc="-62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2918"/>
              </a:lnSpc>
            </a:pPr>
            <a:endParaRPr lang="en-US" sz="2260" spc="-62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2918"/>
              </a:lnSpc>
            </a:pPr>
            <a:r>
              <a:rPr lang="ko-KR" alt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→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소비의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합리성에 대한 기준이 가격인지 시간의 절약인지를 확인하는 </a:t>
            </a:r>
            <a:r>
              <a:rPr lang="ko-KR" alt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소비합리성지수</a:t>
            </a:r>
            <a:endParaRPr lang="en-US" altLang="ko-KR" sz="2260" spc="-62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2918"/>
              </a:lnSpc>
            </a:pPr>
            <a:r>
              <a:rPr lang="ko-KR" alt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→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포미</a:t>
            </a:r>
            <a:r>
              <a:rPr lang="ko-KR" alt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지수</a:t>
            </a:r>
            <a:r>
              <a:rPr lang="en-US" altLang="ko-KR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집순이집돌이</a:t>
            </a:r>
            <a:r>
              <a:rPr lang="ko-KR" alt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지수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온라인의존지수등을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활용</a:t>
            </a:r>
            <a:r>
              <a:rPr lang="ko-KR" alt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하여 주소비가 외부활동을 위한 것인지 주거지 환경을 위한 것인지 알아볼 수 있는 </a:t>
            </a:r>
            <a:r>
              <a:rPr lang="ko-KR" alt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집순이집돌이지수</a:t>
            </a:r>
            <a:r>
              <a:rPr lang="en-US" altLang="ko-KR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_new </a:t>
            </a:r>
          </a:p>
          <a:p>
            <a:pPr algn="just">
              <a:lnSpc>
                <a:spcPts val="2918"/>
              </a:lnSpc>
            </a:pPr>
            <a:endParaRPr lang="en-US" sz="2260" spc="-62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2918"/>
              </a:lnSpc>
            </a:pPr>
            <a:endParaRPr lang="en-US" sz="2260" spc="-62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2918"/>
              </a:lnSpc>
            </a:pPr>
            <a:r>
              <a:rPr lang="ko-KR" alt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● 육각형을 통해 비슷한 유형끼리 모아</a:t>
            </a:r>
            <a:endParaRPr lang="en-US" altLang="ko-KR" sz="2260" spc="-62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2918"/>
              </a:lnSpc>
            </a:pPr>
            <a:r>
              <a:rPr lang="en-US" altLang="ko-KR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(ex: </a:t>
            </a:r>
            <a:r>
              <a:rPr lang="ko-KR" alt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소비</a:t>
            </a:r>
            <a:r>
              <a:rPr lang="en-US" altLang="ko-KR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MBTI)</a:t>
            </a:r>
            <a:r>
              <a:rPr lang="ko-KR" alt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그 유형대에서 많이 가입한 상품을 추천하는 서비스 제공</a:t>
            </a:r>
            <a:endParaRPr lang="en-US" altLang="ko-KR" sz="2260" spc="-62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2918"/>
              </a:lnSpc>
            </a:pPr>
            <a:endParaRPr lang="en-US" sz="2084" spc="-62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2918"/>
              </a:lnSpc>
            </a:pPr>
            <a:endParaRPr lang="en-US" sz="2084" spc="-62" dirty="0">
              <a:latin typeface="Mon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99309" y="2802102"/>
            <a:ext cx="6035089" cy="7390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18"/>
              </a:lnSpc>
            </a:pPr>
            <a:endParaRPr lang="en-US" sz="2260" spc="-62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2918"/>
              </a:lnSpc>
            </a:pPr>
            <a:endParaRPr lang="en-US" sz="2260" spc="-62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2918"/>
              </a:lnSpc>
            </a:pPr>
            <a:r>
              <a:rPr lang="ko-KR" alt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분석된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결과로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확장된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인사이트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얻기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어려움</a:t>
            </a:r>
            <a:endParaRPr lang="en-US" sz="2260" spc="-62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2918"/>
              </a:lnSpc>
            </a:pPr>
            <a:endParaRPr lang="en-US" sz="2260" spc="-62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2918"/>
              </a:lnSpc>
            </a:pPr>
            <a:r>
              <a:rPr lang="ko-KR" alt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→ 더 많은 데이터를 얻는 것에만 치중할 수 있음</a:t>
            </a:r>
            <a:endParaRPr lang="en-US" altLang="ko-KR" sz="2260" spc="-62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2918"/>
              </a:lnSpc>
            </a:pPr>
            <a:r>
              <a:rPr lang="ko-KR" alt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→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데이터가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드러내는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고객의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260" b="1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상대적인</a:t>
            </a:r>
            <a:r>
              <a:rPr lang="en-US" sz="2260" b="1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260" b="1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정보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해석하기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어려움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고객의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상태를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포괄적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이해</a:t>
            </a:r>
            <a:r>
              <a:rPr 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260" spc="-62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어려움</a:t>
            </a:r>
            <a:endParaRPr lang="en-US" sz="2260" spc="-62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2918"/>
              </a:lnSpc>
            </a:pPr>
            <a:r>
              <a:rPr lang="ko-KR" alt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→</a:t>
            </a:r>
            <a:r>
              <a:rPr lang="en-US" altLang="ko-KR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고객은 </a:t>
            </a:r>
            <a:r>
              <a:rPr lang="ko-KR" altLang="en-US" sz="2260" b="1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필터버블</a:t>
            </a:r>
            <a:r>
              <a:rPr lang="ko-KR" alt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빠질 수 있음</a:t>
            </a:r>
            <a:endParaRPr lang="en-US" sz="2260" spc="-62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2918"/>
              </a:lnSpc>
            </a:pPr>
            <a:endParaRPr lang="en-US" sz="2260" spc="-62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2918"/>
              </a:lnSpc>
            </a:pPr>
            <a:endParaRPr lang="en-US" sz="2260" spc="-62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2918"/>
              </a:lnSpc>
            </a:pPr>
            <a:endParaRPr lang="en-US" sz="2260" spc="-62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2918"/>
              </a:lnSpc>
            </a:pPr>
            <a:r>
              <a:rPr lang="ko-KR" alt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● 동일 </a:t>
            </a:r>
            <a:r>
              <a:rPr lang="en-US" altLang="ko-KR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연령대들이 많이 가입한 상품을  추천하는 서비스 제공</a:t>
            </a:r>
            <a:endParaRPr lang="en-US" altLang="ko-KR" sz="2260" spc="-62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2918"/>
              </a:lnSpc>
            </a:pPr>
            <a:r>
              <a:rPr lang="ko-KR" alt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→</a:t>
            </a:r>
            <a:r>
              <a:rPr lang="en-US" altLang="ko-KR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쉽게 구할 수 있는 정보</a:t>
            </a:r>
            <a:r>
              <a:rPr lang="en-US" altLang="ko-KR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260" spc="-62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소비자를 끌어당기는 매력 부족</a:t>
            </a:r>
            <a:endParaRPr lang="en-US" sz="2260" spc="-62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2918"/>
              </a:lnSpc>
            </a:pPr>
            <a:endParaRPr lang="en-US" sz="2084" spc="-62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2918"/>
              </a:lnSpc>
            </a:pPr>
            <a:endParaRPr lang="en-US" sz="2084" spc="-62" dirty="0">
              <a:latin typeface="Mont"/>
            </a:endParaRPr>
          </a:p>
          <a:p>
            <a:pPr algn="just">
              <a:lnSpc>
                <a:spcPts val="2918"/>
              </a:lnSpc>
            </a:pPr>
            <a:endParaRPr lang="en-US" sz="2084" spc="-62" dirty="0">
              <a:latin typeface="Mont"/>
            </a:endParaRPr>
          </a:p>
          <a:p>
            <a:pPr algn="just">
              <a:lnSpc>
                <a:spcPts val="2918"/>
              </a:lnSpc>
            </a:pPr>
            <a:endParaRPr lang="en-US" sz="2084" spc="-62" dirty="0">
              <a:solidFill>
                <a:srgbClr val="FFFFFF"/>
              </a:solidFill>
              <a:latin typeface="Mon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40993" y="329292"/>
            <a:ext cx="5003456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</a:pPr>
            <a:r>
              <a:rPr lang="ko-KR" altLang="en-US" sz="6000" dirty="0">
                <a:solidFill>
                  <a:srgbClr val="004A98"/>
                </a:solidFill>
                <a:latin typeface="NANUMGOTHIC EXTRABOLD" panose="020B0600000101010101" charset="-127"/>
                <a:ea typeface="NANUMGOTHIC EXTRABOLD" panose="020B0600000101010101" charset="-127"/>
              </a:rPr>
              <a:t>차별성</a:t>
            </a:r>
            <a:endParaRPr lang="en-US" sz="6000" dirty="0">
              <a:solidFill>
                <a:srgbClr val="004A98"/>
              </a:solidFill>
              <a:latin typeface="NANUMGOTHIC EXTRABOLD" panose="020B0600000101010101" charset="-127"/>
              <a:ea typeface="NANUMGOTHIC EXTRABOLD" panose="020B0600000101010101" charset="-127"/>
            </a:endParaRPr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BFE45256-B805-4289-37AB-03AB5FC3CE2F}"/>
              </a:ext>
            </a:extLst>
          </p:cNvPr>
          <p:cNvSpPr/>
          <p:nvPr/>
        </p:nvSpPr>
        <p:spPr>
          <a:xfrm>
            <a:off x="1109788" y="2560853"/>
            <a:ext cx="7414622" cy="7479566"/>
          </a:xfrm>
          <a:prstGeom prst="rect">
            <a:avLst/>
          </a:prstGeom>
          <a:solidFill>
            <a:srgbClr val="191919">
              <a:alpha val="3529"/>
            </a:srgbClr>
          </a:solidFill>
        </p:spPr>
        <p:txBody>
          <a:bodyPr/>
          <a:lstStyle/>
          <a:p>
            <a:endParaRPr lang="ko-KR" altLang="en-US" sz="2260" dirty="0"/>
          </a:p>
        </p:txBody>
      </p:sp>
      <p:sp>
        <p:nvSpPr>
          <p:cNvPr id="16" name="AutoShape 4">
            <a:extLst>
              <a:ext uri="{FF2B5EF4-FFF2-40B4-BE49-F238E27FC236}">
                <a16:creationId xmlns:a16="http://schemas.microsoft.com/office/drawing/2014/main" id="{03420E64-78D2-7FFC-4EEA-BE3812A53BED}"/>
              </a:ext>
            </a:extLst>
          </p:cNvPr>
          <p:cNvSpPr/>
          <p:nvPr/>
        </p:nvSpPr>
        <p:spPr>
          <a:xfrm>
            <a:off x="9918783" y="2502095"/>
            <a:ext cx="7414622" cy="7455614"/>
          </a:xfrm>
          <a:prstGeom prst="rect">
            <a:avLst/>
          </a:prstGeom>
          <a:solidFill>
            <a:srgbClr val="191919">
              <a:alpha val="3529"/>
            </a:srgbClr>
          </a:solidFill>
        </p:spPr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C4D85ED5-6090-33BC-7827-E583318C5162}"/>
              </a:ext>
            </a:extLst>
          </p:cNvPr>
          <p:cNvSpPr/>
          <p:nvPr/>
        </p:nvSpPr>
        <p:spPr>
          <a:xfrm>
            <a:off x="1093746" y="1763431"/>
            <a:ext cx="7414622" cy="775245"/>
          </a:xfrm>
          <a:custGeom>
            <a:avLst/>
            <a:gdLst/>
            <a:ahLst/>
            <a:cxnLst/>
            <a:rect l="l" t="t" r="r" b="b"/>
            <a:pathLst>
              <a:path w="1952822" h="204180">
                <a:moveTo>
                  <a:pt x="0" y="0"/>
                </a:moveTo>
                <a:lnTo>
                  <a:pt x="1952822" y="0"/>
                </a:lnTo>
                <a:lnTo>
                  <a:pt x="1952822" y="204180"/>
                </a:lnTo>
                <a:lnTo>
                  <a:pt x="0" y="204180"/>
                </a:lnTo>
                <a:close/>
              </a:path>
            </a:pathLst>
          </a:custGeom>
          <a:solidFill>
            <a:srgbClr val="004A98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4E5BEFFA-2A27-B06B-C8EE-2994763508B1}"/>
              </a:ext>
            </a:extLst>
          </p:cNvPr>
          <p:cNvSpPr/>
          <p:nvPr/>
        </p:nvSpPr>
        <p:spPr>
          <a:xfrm>
            <a:off x="9918783" y="1749709"/>
            <a:ext cx="7414622" cy="775245"/>
          </a:xfrm>
          <a:custGeom>
            <a:avLst/>
            <a:gdLst/>
            <a:ahLst/>
            <a:cxnLst/>
            <a:rect l="l" t="t" r="r" b="b"/>
            <a:pathLst>
              <a:path w="1952822" h="204180">
                <a:moveTo>
                  <a:pt x="0" y="0"/>
                </a:moveTo>
                <a:lnTo>
                  <a:pt x="1952822" y="0"/>
                </a:lnTo>
                <a:lnTo>
                  <a:pt x="1952822" y="204180"/>
                </a:lnTo>
                <a:lnTo>
                  <a:pt x="0" y="204180"/>
                </a:lnTo>
                <a:close/>
              </a:path>
            </a:pathLst>
          </a:custGeom>
          <a:solidFill>
            <a:srgbClr val="004A98"/>
          </a:solidFill>
        </p:spPr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5FBA1E24-DD6D-1BA8-26CE-4DDE4BB27E0B}"/>
              </a:ext>
            </a:extLst>
          </p:cNvPr>
          <p:cNvSpPr txBox="1"/>
          <p:nvPr/>
        </p:nvSpPr>
        <p:spPr>
          <a:xfrm>
            <a:off x="1582408" y="1765872"/>
            <a:ext cx="6437297" cy="553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88"/>
              </a:lnSpc>
            </a:pPr>
            <a:r>
              <a:rPr lang="en-US" sz="2364" b="1" dirty="0">
                <a:solidFill>
                  <a:srgbClr val="FFFFFF"/>
                </a:solidFill>
                <a:latin typeface="NanumGothic" pitchFamily="2" charset="-127"/>
                <a:ea typeface="NanumGothic" pitchFamily="2" charset="-127"/>
              </a:rPr>
              <a:t>As</a:t>
            </a:r>
            <a:r>
              <a:rPr lang="ko-KR" altLang="en-US" sz="2364" b="1" dirty="0">
                <a:solidFill>
                  <a:srgbClr val="FFFFFF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altLang="ko-KR" sz="2364" b="1" dirty="0">
                <a:solidFill>
                  <a:srgbClr val="FFFFFF"/>
                </a:solidFill>
                <a:latin typeface="NanumGothic" pitchFamily="2" charset="-127"/>
                <a:ea typeface="NanumGothic" pitchFamily="2" charset="-127"/>
              </a:rPr>
              <a:t>is</a:t>
            </a:r>
            <a:r>
              <a:rPr lang="ko-KR" altLang="en-US" sz="2364" b="1" dirty="0">
                <a:solidFill>
                  <a:srgbClr val="FFFFFF"/>
                </a:solidFill>
                <a:latin typeface="NanumGothic" pitchFamily="2" charset="-127"/>
                <a:ea typeface="NanumGothic" pitchFamily="2" charset="-127"/>
              </a:rPr>
              <a:t> </a:t>
            </a:r>
            <a:endParaRPr lang="en-US" sz="2364" b="1" dirty="0">
              <a:solidFill>
                <a:srgbClr val="FFFFFF"/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C3CF9F56-E7C3-7DDB-5449-731860864EC8}"/>
              </a:ext>
            </a:extLst>
          </p:cNvPr>
          <p:cNvSpPr txBox="1"/>
          <p:nvPr/>
        </p:nvSpPr>
        <p:spPr>
          <a:xfrm>
            <a:off x="10512065" y="1749709"/>
            <a:ext cx="6437297" cy="553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88"/>
              </a:lnSpc>
            </a:pPr>
            <a:r>
              <a:rPr lang="en-US" sz="2364" b="1" dirty="0">
                <a:solidFill>
                  <a:srgbClr val="FFFFFF"/>
                </a:solidFill>
                <a:latin typeface="NanumGothic" pitchFamily="2" charset="-127"/>
                <a:ea typeface="NanumGothic" pitchFamily="2" charset="-127"/>
              </a:rPr>
              <a:t>To be</a:t>
            </a:r>
          </a:p>
        </p:txBody>
      </p:sp>
    </p:spTree>
    <p:extLst>
      <p:ext uri="{BB962C8B-B14F-4D97-AF65-F5344CB8AC3E}">
        <p14:creationId xmlns:p14="http://schemas.microsoft.com/office/powerpoint/2010/main" val="2140502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687075"/>
            <a:ext cx="4502932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</a:pPr>
            <a:r>
              <a:rPr lang="en-US" sz="6000" b="1" dirty="0">
                <a:solidFill>
                  <a:srgbClr val="004A98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CONTENTS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1769566"/>
            <a:ext cx="15110570" cy="8239542"/>
            <a:chOff x="0" y="-332672"/>
            <a:chExt cx="20147427" cy="14823430"/>
          </a:xfrm>
        </p:grpSpPr>
        <p:sp>
          <p:nvSpPr>
            <p:cNvPr id="5" name="TextBox 5"/>
            <p:cNvSpPr txBox="1"/>
            <p:nvPr/>
          </p:nvSpPr>
          <p:spPr>
            <a:xfrm>
              <a:off x="4147" y="-332672"/>
              <a:ext cx="20143280" cy="13223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83"/>
                </a:lnSpc>
              </a:pPr>
              <a:r>
                <a:rPr lang="en-US" sz="2800" b="1" spc="191" dirty="0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1. </a:t>
              </a:r>
              <a:r>
                <a:rPr lang="en-US" sz="2800" b="1" spc="191" dirty="0" err="1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프로젝트</a:t>
              </a:r>
              <a:r>
                <a:rPr lang="en-US" sz="2800" b="1" spc="191" dirty="0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sz="2800" b="1" spc="191" dirty="0" err="1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배경</a:t>
              </a:r>
              <a:endParaRPr lang="en-US" sz="2800" b="1" spc="191" dirty="0">
                <a:solidFill>
                  <a:srgbClr val="191919"/>
                </a:solidFill>
                <a:latin typeface="NanumGothic" pitchFamily="2" charset="-127"/>
                <a:ea typeface="NanumGothic" pitchFamily="2" charset="-127"/>
              </a:endParaRPr>
            </a:p>
            <a:p>
              <a:pPr>
                <a:lnSpc>
                  <a:spcPts val="3583"/>
                </a:lnSpc>
              </a:pPr>
              <a:endParaRPr lang="en-US" sz="2559" spc="191" dirty="0">
                <a:solidFill>
                  <a:srgbClr val="191919"/>
                </a:solidFill>
                <a:latin typeface="NanumGothic" pitchFamily="2" charset="-127"/>
                <a:ea typeface="NanumGothic" pitchFamily="2" charset="-127"/>
              </a:endParaRPr>
            </a:p>
            <a:p>
              <a:pPr>
                <a:lnSpc>
                  <a:spcPts val="3583"/>
                </a:lnSpc>
              </a:pPr>
              <a:r>
                <a:rPr lang="en-US" sz="2500" spc="191" dirty="0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- INTRO</a:t>
              </a:r>
            </a:p>
            <a:p>
              <a:pPr>
                <a:lnSpc>
                  <a:spcPts val="3583"/>
                </a:lnSpc>
              </a:pPr>
              <a:r>
                <a:rPr lang="en-US" sz="2500" spc="191" dirty="0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- </a:t>
              </a:r>
              <a:r>
                <a:rPr lang="en-US" sz="2500" spc="191" dirty="0" err="1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프로파일링</a:t>
              </a:r>
              <a:r>
                <a:rPr lang="en-US" sz="2500" spc="191" dirty="0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sz="2500" spc="191" dirty="0" err="1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개요</a:t>
              </a:r>
              <a:endParaRPr lang="en-US" sz="2500" spc="191" dirty="0">
                <a:solidFill>
                  <a:srgbClr val="191919"/>
                </a:solidFill>
                <a:latin typeface="NanumGothic" pitchFamily="2" charset="-127"/>
                <a:ea typeface="NanumGothic" pitchFamily="2" charset="-127"/>
              </a:endParaRPr>
            </a:p>
            <a:p>
              <a:pPr>
                <a:lnSpc>
                  <a:spcPts val="3583"/>
                </a:lnSpc>
              </a:pPr>
              <a:endParaRPr lang="en-US" sz="2559" spc="191" dirty="0">
                <a:solidFill>
                  <a:srgbClr val="191919"/>
                </a:solidFill>
                <a:latin typeface="NanumGothic" pitchFamily="2" charset="-127"/>
                <a:ea typeface="NanumGothic" pitchFamily="2" charset="-127"/>
              </a:endParaRPr>
            </a:p>
            <a:p>
              <a:pPr>
                <a:lnSpc>
                  <a:spcPts val="3583"/>
                </a:lnSpc>
              </a:pPr>
              <a:r>
                <a:rPr lang="en-US" sz="2800" b="1" spc="191" dirty="0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2. </a:t>
              </a:r>
              <a:r>
                <a:rPr lang="en-US" sz="2800" b="1" spc="191" dirty="0" err="1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지수</a:t>
              </a:r>
              <a:r>
                <a:rPr lang="en-US" sz="2800" b="1" spc="191" dirty="0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sz="2800" b="1" spc="191" dirty="0" err="1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개발</a:t>
              </a:r>
              <a:r>
                <a:rPr lang="en-US" sz="2800" b="1" spc="191" dirty="0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sz="2800" b="1" spc="191" dirty="0" err="1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과정</a:t>
              </a:r>
              <a:r>
                <a:rPr lang="en-US" sz="2800" b="1" spc="191" dirty="0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sz="2800" b="1" spc="191" dirty="0" err="1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및</a:t>
              </a:r>
              <a:r>
                <a:rPr lang="en-US" sz="2800" b="1" spc="191" dirty="0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sz="2800" b="1" spc="191" dirty="0" err="1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소개</a:t>
              </a:r>
              <a:endParaRPr lang="en-US" sz="2800" b="1" spc="191" dirty="0">
                <a:solidFill>
                  <a:srgbClr val="191919"/>
                </a:solidFill>
                <a:latin typeface="NanumGothic" pitchFamily="2" charset="-127"/>
                <a:ea typeface="NanumGothic" pitchFamily="2" charset="-127"/>
              </a:endParaRPr>
            </a:p>
            <a:p>
              <a:pPr>
                <a:lnSpc>
                  <a:spcPts val="3583"/>
                </a:lnSpc>
              </a:pPr>
              <a:endParaRPr lang="en-US" sz="2559" spc="191" dirty="0">
                <a:solidFill>
                  <a:srgbClr val="191919"/>
                </a:solidFill>
                <a:latin typeface="NanumGothic" pitchFamily="2" charset="-127"/>
                <a:ea typeface="NanumGothic" pitchFamily="2" charset="-127"/>
              </a:endParaRPr>
            </a:p>
            <a:p>
              <a:pPr>
                <a:lnSpc>
                  <a:spcPts val="3583"/>
                </a:lnSpc>
              </a:pPr>
              <a:r>
                <a:rPr lang="en-US" sz="2500" spc="191" dirty="0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- </a:t>
              </a:r>
              <a:r>
                <a:rPr lang="en-US" sz="2500" spc="191" dirty="0" err="1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라이프스타일</a:t>
              </a:r>
              <a:r>
                <a:rPr lang="en-US" sz="2500" spc="191" dirty="0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sz="2500" spc="191" dirty="0" err="1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지수</a:t>
              </a:r>
              <a:r>
                <a:rPr lang="en-US" sz="2500" spc="191" dirty="0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altLang="ko-KR" sz="2500" spc="191" dirty="0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(</a:t>
              </a:r>
              <a:r>
                <a:rPr lang="ko-KR" altLang="en-US" sz="2500" spc="191" dirty="0" err="1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워라밸지수</a:t>
              </a:r>
              <a:r>
                <a:rPr lang="en-US" altLang="ko-KR" sz="2500" spc="191" dirty="0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, </a:t>
              </a:r>
              <a:r>
                <a:rPr lang="ko-KR" altLang="en-US" sz="2500" spc="191" dirty="0" err="1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집순이집돌이지수</a:t>
              </a:r>
              <a:r>
                <a:rPr lang="en-US" altLang="ko-KR" sz="2500" spc="191" dirty="0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, </a:t>
              </a:r>
              <a:r>
                <a:rPr lang="ko-KR" altLang="en-US" sz="2500" spc="191" dirty="0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온라인 의존지수</a:t>
              </a:r>
              <a:r>
                <a:rPr lang="en-US" altLang="ko-KR" sz="2500" spc="191" dirty="0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)</a:t>
              </a:r>
              <a:endParaRPr lang="en-US" sz="2500" spc="191" dirty="0">
                <a:solidFill>
                  <a:srgbClr val="191919"/>
                </a:solidFill>
                <a:latin typeface="NanumGothic" pitchFamily="2" charset="-127"/>
                <a:ea typeface="NanumGothic" pitchFamily="2" charset="-127"/>
              </a:endParaRPr>
            </a:p>
            <a:p>
              <a:pPr>
                <a:lnSpc>
                  <a:spcPts val="3583"/>
                </a:lnSpc>
              </a:pPr>
              <a:r>
                <a:rPr lang="en-US" sz="2500" spc="191" dirty="0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- </a:t>
              </a:r>
              <a:r>
                <a:rPr lang="en-US" sz="2500" spc="191" dirty="0" err="1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소비</a:t>
              </a:r>
              <a:r>
                <a:rPr lang="en-US" sz="2500" spc="191" dirty="0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sz="2500" spc="191" dirty="0" err="1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페르소나</a:t>
              </a:r>
              <a:r>
                <a:rPr lang="en-US" sz="2500" spc="191" dirty="0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sz="2500" spc="191" dirty="0" err="1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지수</a:t>
              </a:r>
              <a:r>
                <a:rPr lang="en-US" sz="2500" spc="191" dirty="0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altLang="ko-KR" sz="2500" spc="191" dirty="0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(</a:t>
              </a:r>
              <a:r>
                <a:rPr lang="ko-KR" altLang="en-US" sz="2500" spc="191" dirty="0" err="1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욜로지수</a:t>
              </a:r>
              <a:r>
                <a:rPr lang="en-US" altLang="ko-KR" sz="2500" spc="191" dirty="0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, </a:t>
              </a:r>
              <a:r>
                <a:rPr lang="ko-KR" altLang="en-US" sz="2500" spc="191" dirty="0" err="1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럭셔리지수</a:t>
              </a:r>
              <a:r>
                <a:rPr lang="en-US" altLang="ko-KR" sz="2500" spc="191" dirty="0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, </a:t>
              </a:r>
              <a:r>
                <a:rPr lang="ko-KR" altLang="en-US" sz="2500" spc="191" dirty="0" err="1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포미지수</a:t>
              </a:r>
              <a:r>
                <a:rPr lang="en-US" altLang="ko-KR" sz="2500" spc="191" dirty="0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)</a:t>
              </a:r>
              <a:endParaRPr lang="en-US" sz="2500" spc="191" dirty="0">
                <a:solidFill>
                  <a:srgbClr val="191919"/>
                </a:solidFill>
                <a:latin typeface="NanumGothic" pitchFamily="2" charset="-127"/>
                <a:ea typeface="NanumGothic" pitchFamily="2" charset="-127"/>
              </a:endParaRPr>
            </a:p>
            <a:p>
              <a:pPr>
                <a:lnSpc>
                  <a:spcPts val="3583"/>
                </a:lnSpc>
              </a:pPr>
              <a:r>
                <a:rPr lang="en-US" sz="2500" spc="191" dirty="0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- </a:t>
              </a:r>
              <a:r>
                <a:rPr lang="en-US" sz="2500" spc="191" dirty="0" err="1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준거집단</a:t>
              </a:r>
              <a:r>
                <a:rPr lang="en-US" sz="2500" spc="191" dirty="0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</a:p>
            <a:p>
              <a:pPr>
                <a:lnSpc>
                  <a:spcPts val="3583"/>
                </a:lnSpc>
              </a:pPr>
              <a:endParaRPr lang="en-US" sz="2559" spc="191" dirty="0">
                <a:solidFill>
                  <a:srgbClr val="191919"/>
                </a:solidFill>
                <a:latin typeface="NanumGothic" pitchFamily="2" charset="-127"/>
                <a:ea typeface="NanumGothic" pitchFamily="2" charset="-127"/>
              </a:endParaRPr>
            </a:p>
            <a:p>
              <a:pPr>
                <a:lnSpc>
                  <a:spcPts val="3583"/>
                </a:lnSpc>
              </a:pPr>
              <a:r>
                <a:rPr lang="en-US" sz="2800" b="1" spc="191" dirty="0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3. </a:t>
              </a:r>
              <a:r>
                <a:rPr lang="en-US" sz="2800" b="1" spc="191" dirty="0" err="1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결과</a:t>
              </a:r>
              <a:r>
                <a:rPr lang="en-US" sz="2800" b="1" spc="191" dirty="0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sz="2800" b="1" spc="191" dirty="0" err="1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및</a:t>
              </a:r>
              <a:r>
                <a:rPr lang="en-US" sz="2800" b="1" spc="191" dirty="0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sz="2800" b="1" spc="191" dirty="0" err="1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기대효과</a:t>
              </a:r>
              <a:endParaRPr lang="en-US" sz="2800" b="1" spc="191" dirty="0">
                <a:solidFill>
                  <a:srgbClr val="191919"/>
                </a:solidFill>
                <a:latin typeface="NanumGothic" pitchFamily="2" charset="-127"/>
                <a:ea typeface="NanumGothic" pitchFamily="2" charset="-127"/>
              </a:endParaRPr>
            </a:p>
            <a:p>
              <a:pPr>
                <a:lnSpc>
                  <a:spcPts val="3583"/>
                </a:lnSpc>
              </a:pPr>
              <a:endParaRPr lang="en-US" sz="2559" spc="191" dirty="0">
                <a:solidFill>
                  <a:srgbClr val="191919"/>
                </a:solidFill>
                <a:latin typeface="NanumGothic" pitchFamily="2" charset="-127"/>
                <a:ea typeface="NanumGothic" pitchFamily="2" charset="-127"/>
              </a:endParaRPr>
            </a:p>
            <a:p>
              <a:pPr>
                <a:lnSpc>
                  <a:spcPts val="3583"/>
                </a:lnSpc>
              </a:pPr>
              <a:r>
                <a:rPr lang="en-US" sz="2500" spc="191" dirty="0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- </a:t>
              </a:r>
              <a:r>
                <a:rPr lang="en-US" sz="2500" spc="191" dirty="0" err="1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프로파일링</a:t>
              </a:r>
              <a:r>
                <a:rPr lang="en-US" sz="2500" spc="191" dirty="0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sz="2500" spc="191" dirty="0" err="1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예시</a:t>
              </a:r>
              <a:endParaRPr lang="en-US" sz="2500" spc="191" dirty="0">
                <a:solidFill>
                  <a:srgbClr val="191919"/>
                </a:solidFill>
                <a:latin typeface="NanumGothic" pitchFamily="2" charset="-127"/>
                <a:ea typeface="NanumGothic" pitchFamily="2" charset="-127"/>
              </a:endParaRPr>
            </a:p>
            <a:p>
              <a:pPr>
                <a:lnSpc>
                  <a:spcPts val="3583"/>
                </a:lnSpc>
              </a:pPr>
              <a:r>
                <a:rPr lang="en-US" sz="2500" spc="191" dirty="0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- </a:t>
              </a:r>
              <a:r>
                <a:rPr lang="en-US" sz="2500" spc="191" dirty="0" err="1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기대효과</a:t>
              </a:r>
              <a:r>
                <a:rPr lang="en-US" sz="2500" spc="191" dirty="0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altLang="ko-KR" sz="2500" spc="191" dirty="0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(6</a:t>
              </a:r>
              <a:r>
                <a:rPr lang="ko-KR" altLang="en-US" sz="2500" spc="191" dirty="0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지수 기반</a:t>
              </a:r>
              <a:r>
                <a:rPr lang="en-US" altLang="ko-KR" sz="2500" spc="191" dirty="0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, </a:t>
              </a:r>
              <a:r>
                <a:rPr lang="ko-KR" altLang="en-US" sz="2500" spc="191" dirty="0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프로파일링 기반</a:t>
              </a:r>
              <a:r>
                <a:rPr lang="en-US" altLang="ko-KR" sz="2500" spc="191" dirty="0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)</a:t>
              </a:r>
              <a:endParaRPr lang="en-US" sz="2500" spc="191" dirty="0">
                <a:solidFill>
                  <a:srgbClr val="191919"/>
                </a:solidFill>
                <a:latin typeface="NanumGothic" pitchFamily="2" charset="-127"/>
                <a:ea typeface="NanumGothic" pitchFamily="2" charset="-127"/>
              </a:endParaRPr>
            </a:p>
            <a:p>
              <a:pPr>
                <a:lnSpc>
                  <a:spcPts val="3583"/>
                </a:lnSpc>
              </a:pPr>
              <a:r>
                <a:rPr lang="en-US" sz="2500" spc="191" dirty="0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- </a:t>
              </a:r>
              <a:r>
                <a:rPr lang="en-US" sz="2500" spc="191" dirty="0" err="1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차별성</a:t>
              </a:r>
              <a:r>
                <a:rPr lang="en-US" sz="2500" spc="191" dirty="0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sz="2500" spc="191" dirty="0" err="1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및</a:t>
              </a:r>
              <a:r>
                <a:rPr lang="en-US" sz="2500" spc="191" dirty="0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 </a:t>
              </a:r>
              <a:r>
                <a:rPr lang="en-US" sz="2500" spc="191" dirty="0" err="1">
                  <a:solidFill>
                    <a:srgbClr val="191919"/>
                  </a:solidFill>
                  <a:latin typeface="NanumGothic" pitchFamily="2" charset="-127"/>
                  <a:ea typeface="NanumGothic" pitchFamily="2" charset="-127"/>
                </a:rPr>
                <a:t>한계점</a:t>
              </a:r>
              <a:endParaRPr lang="en-US" sz="2500" spc="191" dirty="0">
                <a:solidFill>
                  <a:srgbClr val="191919"/>
                </a:solidFill>
                <a:latin typeface="NanumGothic" pitchFamily="2" charset="-127"/>
                <a:ea typeface="NanumGothic" pitchFamily="2" charset="-127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4200753"/>
              <a:ext cx="20143280" cy="290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24"/>
                </a:lnSpc>
              </a:pPr>
              <a:endParaRPr>
                <a:latin typeface="NanumGothic" pitchFamily="2" charset="-127"/>
                <a:ea typeface="NanumGothic" pitchFamily="2" charset="-127"/>
              </a:endParaRPr>
            </a:p>
          </p:txBody>
        </p:sp>
      </p:grpSp>
      <p:sp>
        <p:nvSpPr>
          <p:cNvPr id="8" name="AutoShape 3">
            <a:extLst>
              <a:ext uri="{FF2B5EF4-FFF2-40B4-BE49-F238E27FC236}">
                <a16:creationId xmlns:a16="http://schemas.microsoft.com/office/drawing/2014/main" id="{60254F10-8B23-4051-1AF1-11109012D5AB}"/>
              </a:ext>
            </a:extLst>
          </p:cNvPr>
          <p:cNvSpPr/>
          <p:nvPr/>
        </p:nvSpPr>
        <p:spPr>
          <a:xfrm>
            <a:off x="5788931" y="1144276"/>
            <a:ext cx="11686600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2469" y="683569"/>
            <a:ext cx="9888306" cy="1577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en-US" sz="6000" b="1" spc="-260" dirty="0" err="1">
                <a:solidFill>
                  <a:srgbClr val="004A98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기대효과</a:t>
            </a:r>
            <a:endParaRPr lang="en-US" sz="6000" b="1" spc="-260" dirty="0">
              <a:solidFill>
                <a:srgbClr val="004A98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pPr marL="0" lvl="0" indent="0" algn="l">
              <a:lnSpc>
                <a:spcPts val="4830"/>
              </a:lnSpc>
            </a:pPr>
            <a:r>
              <a:rPr lang="en-US" sz="4000" b="1" spc="-168" dirty="0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_6 </a:t>
            </a:r>
            <a:r>
              <a:rPr lang="en-US" sz="4000" b="1" spc="-168" dirty="0" err="1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지수</a:t>
            </a:r>
            <a:r>
              <a:rPr lang="en-US" sz="4000" b="1" spc="-168" dirty="0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4000" b="1" spc="-168" dirty="0" err="1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기반</a:t>
            </a:r>
            <a:endParaRPr lang="en-US" sz="4000" b="1" spc="-168" dirty="0">
              <a:solidFill>
                <a:srgbClr val="004CC7"/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4049760" y="1144276"/>
            <a:ext cx="13425771" cy="51614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323731" y="3017471"/>
            <a:ext cx="7414622" cy="6240829"/>
          </a:xfrm>
          <a:prstGeom prst="rect">
            <a:avLst/>
          </a:prstGeom>
          <a:solidFill>
            <a:srgbClr val="191919">
              <a:alpha val="3529"/>
            </a:srgbClr>
          </a:solidFill>
        </p:spPr>
      </p:sp>
      <p:sp>
        <p:nvSpPr>
          <p:cNvPr id="5" name="AutoShape 5"/>
          <p:cNvSpPr/>
          <p:nvPr/>
        </p:nvSpPr>
        <p:spPr>
          <a:xfrm>
            <a:off x="9844678" y="3017471"/>
            <a:ext cx="7414622" cy="6240829"/>
          </a:xfrm>
          <a:prstGeom prst="rect">
            <a:avLst/>
          </a:prstGeom>
          <a:solidFill>
            <a:srgbClr val="191919">
              <a:alpha val="3529"/>
            </a:srgbClr>
          </a:solidFill>
        </p:spPr>
      </p:sp>
      <p:sp>
        <p:nvSpPr>
          <p:cNvPr id="6" name="TextBox 6"/>
          <p:cNvSpPr txBox="1"/>
          <p:nvPr/>
        </p:nvSpPr>
        <p:spPr>
          <a:xfrm>
            <a:off x="1443716" y="4107254"/>
            <a:ext cx="7174650" cy="42246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777"/>
              </a:lnSpc>
            </a:pPr>
            <a:r>
              <a:rPr 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- </a:t>
            </a:r>
            <a:r>
              <a:rPr lang="ko-KR" alt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주소비가 이뤄지는 </a:t>
            </a:r>
            <a:r>
              <a:rPr lang="en-US" sz="2264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적정한</a:t>
            </a:r>
            <a:r>
              <a:rPr 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264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시간대와</a:t>
            </a:r>
            <a:r>
              <a:rPr 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264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장소</a:t>
            </a:r>
            <a:r>
              <a:rPr 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264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추정</a:t>
            </a:r>
            <a:r>
              <a:rPr 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, </a:t>
            </a:r>
            <a:r>
              <a:rPr lang="en-US" sz="2264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적합한</a:t>
            </a:r>
            <a:r>
              <a:rPr 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264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맞춤형</a:t>
            </a:r>
            <a:r>
              <a:rPr 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ko-KR" alt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제휴</a:t>
            </a:r>
            <a:r>
              <a:rPr lang="en-US" sz="2264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서비스</a:t>
            </a:r>
            <a:r>
              <a:rPr 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264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제공</a:t>
            </a:r>
            <a:endParaRPr lang="en-US" sz="2264" b="1" dirty="0">
              <a:solidFill>
                <a:srgbClr val="000000"/>
              </a:solidFill>
              <a:latin typeface="NanumGothic" pitchFamily="2" charset="-127"/>
              <a:ea typeface="NanumGothic" pitchFamily="2" charset="-127"/>
            </a:endParaRPr>
          </a:p>
          <a:p>
            <a:pPr algn="just">
              <a:lnSpc>
                <a:spcPts val="4777"/>
              </a:lnSpc>
            </a:pPr>
            <a:r>
              <a:rPr 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- </a:t>
            </a:r>
            <a:r>
              <a:rPr lang="en-US" sz="2264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개인의</a:t>
            </a:r>
            <a:r>
              <a:rPr 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264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삶</a:t>
            </a:r>
            <a:r>
              <a:rPr 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264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설계에</a:t>
            </a:r>
            <a:r>
              <a:rPr 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264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객관적</a:t>
            </a:r>
            <a:r>
              <a:rPr 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264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지표</a:t>
            </a:r>
            <a:r>
              <a:rPr 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264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제공</a:t>
            </a:r>
            <a:endParaRPr lang="en-US" sz="2264" b="1" dirty="0">
              <a:solidFill>
                <a:srgbClr val="000000"/>
              </a:solidFill>
              <a:latin typeface="NanumGothic" pitchFamily="2" charset="-127"/>
              <a:ea typeface="NanumGothic" pitchFamily="2" charset="-127"/>
            </a:endParaRPr>
          </a:p>
          <a:p>
            <a:pPr algn="just">
              <a:lnSpc>
                <a:spcPts val="4777"/>
              </a:lnSpc>
            </a:pPr>
            <a:r>
              <a:rPr lang="en-US" sz="2264" b="1" dirty="0">
                <a:solidFill>
                  <a:srgbClr val="004A98"/>
                </a:solidFill>
                <a:latin typeface="NanumGothic" pitchFamily="2" charset="-127"/>
                <a:ea typeface="NanumGothic" pitchFamily="2" charset="-127"/>
              </a:rPr>
              <a:t>- </a:t>
            </a:r>
            <a:r>
              <a:rPr lang="en-US" sz="2264" b="1" dirty="0" err="1">
                <a:solidFill>
                  <a:srgbClr val="004A98"/>
                </a:solidFill>
                <a:latin typeface="NanumGothic" pitchFamily="2" charset="-127"/>
                <a:ea typeface="NanumGothic" pitchFamily="2" charset="-127"/>
              </a:rPr>
              <a:t>자가</a:t>
            </a:r>
            <a:r>
              <a:rPr lang="en-US" sz="2264" b="1" dirty="0">
                <a:solidFill>
                  <a:srgbClr val="004A98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264" b="1" dirty="0" err="1">
                <a:solidFill>
                  <a:srgbClr val="004A98"/>
                </a:solidFill>
                <a:latin typeface="NanumGothic" pitchFamily="2" charset="-127"/>
                <a:ea typeface="NanumGothic" pitchFamily="2" charset="-127"/>
              </a:rPr>
              <a:t>점검의</a:t>
            </a:r>
            <a:r>
              <a:rPr lang="en-US" sz="2264" b="1" dirty="0">
                <a:solidFill>
                  <a:srgbClr val="004A98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264" b="1" dirty="0" err="1">
                <a:solidFill>
                  <a:srgbClr val="004A98"/>
                </a:solidFill>
                <a:latin typeface="NanumGothic" pitchFamily="2" charset="-127"/>
                <a:ea typeface="NanumGothic" pitchFamily="2" charset="-127"/>
              </a:rPr>
              <a:t>기준</a:t>
            </a:r>
            <a:endParaRPr lang="en-US" sz="2264" b="1" dirty="0">
              <a:solidFill>
                <a:srgbClr val="004A98"/>
              </a:solidFill>
              <a:latin typeface="NanumGothic" pitchFamily="2" charset="-127"/>
              <a:ea typeface="NanumGothic" pitchFamily="2" charset="-127"/>
            </a:endParaRPr>
          </a:p>
          <a:p>
            <a:pPr algn="just">
              <a:lnSpc>
                <a:spcPts val="4777"/>
              </a:lnSpc>
            </a:pPr>
            <a:r>
              <a:rPr 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- </a:t>
            </a:r>
            <a:r>
              <a:rPr lang="en-US" sz="2264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긍정적</a:t>
            </a:r>
            <a:r>
              <a:rPr 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264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고객</a:t>
            </a:r>
            <a:r>
              <a:rPr 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264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경험</a:t>
            </a:r>
            <a:endParaRPr lang="en-US" sz="2264" b="1" dirty="0">
              <a:solidFill>
                <a:srgbClr val="000000"/>
              </a:solidFill>
              <a:latin typeface="NanumGothic" pitchFamily="2" charset="-127"/>
              <a:ea typeface="NanumGothic" pitchFamily="2" charset="-127"/>
            </a:endParaRPr>
          </a:p>
          <a:p>
            <a:pPr algn="just">
              <a:lnSpc>
                <a:spcPts val="4777"/>
              </a:lnSpc>
            </a:pPr>
            <a:r>
              <a:rPr 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- </a:t>
            </a:r>
            <a:r>
              <a:rPr lang="en-US" sz="2264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라이프스타일에</a:t>
            </a:r>
            <a:r>
              <a:rPr 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264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맞는</a:t>
            </a:r>
            <a:r>
              <a:rPr 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264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서비스</a:t>
            </a:r>
            <a:r>
              <a:rPr 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264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및</a:t>
            </a:r>
            <a:r>
              <a:rPr 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264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생활</a:t>
            </a:r>
            <a:r>
              <a:rPr 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264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지표</a:t>
            </a:r>
            <a:r>
              <a:rPr 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264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제공</a:t>
            </a:r>
            <a:endParaRPr lang="en-US" sz="2264" b="1" dirty="0">
              <a:solidFill>
                <a:srgbClr val="000000"/>
              </a:solidFill>
              <a:latin typeface="NanumGothic" pitchFamily="2" charset="-127"/>
              <a:ea typeface="NanumGothic" pitchFamily="2" charset="-127"/>
            </a:endParaRPr>
          </a:p>
          <a:p>
            <a:pPr algn="just">
              <a:lnSpc>
                <a:spcPts val="4777"/>
              </a:lnSpc>
            </a:pPr>
            <a:r>
              <a:rPr 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- </a:t>
            </a:r>
            <a:r>
              <a:rPr lang="en-US" sz="2264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온라인소비에</a:t>
            </a:r>
            <a:r>
              <a:rPr 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264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소외된</a:t>
            </a:r>
            <a:r>
              <a:rPr 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264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소비자에게</a:t>
            </a:r>
            <a:r>
              <a:rPr 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264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새로운</a:t>
            </a:r>
            <a:r>
              <a:rPr 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264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소비</a:t>
            </a:r>
            <a:r>
              <a:rPr 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264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방안</a:t>
            </a:r>
            <a:r>
              <a:rPr 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264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제시</a:t>
            </a:r>
            <a:r>
              <a:rPr 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05767" y="4641129"/>
            <a:ext cx="6863033" cy="2993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77"/>
              </a:lnSpc>
            </a:pPr>
            <a:r>
              <a:rPr 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- </a:t>
            </a:r>
            <a:r>
              <a:rPr lang="en-US" sz="2264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호캉스의</a:t>
            </a:r>
            <a:r>
              <a:rPr 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264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유행</a:t>
            </a:r>
            <a:r>
              <a:rPr 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, </a:t>
            </a:r>
            <a:r>
              <a:rPr lang="en-US" sz="2264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스몰럭셔리</a:t>
            </a:r>
            <a:r>
              <a:rPr 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264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시장의</a:t>
            </a:r>
            <a:r>
              <a:rPr 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264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부상</a:t>
            </a:r>
            <a:r>
              <a:rPr 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264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등</a:t>
            </a:r>
            <a:r>
              <a:rPr 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264" b="1" dirty="0" err="1">
                <a:solidFill>
                  <a:srgbClr val="004A98"/>
                </a:solidFill>
                <a:latin typeface="NanumGothic" pitchFamily="2" charset="-127"/>
                <a:ea typeface="NanumGothic" pitchFamily="2" charset="-127"/>
              </a:rPr>
              <a:t>트렌드</a:t>
            </a:r>
            <a:r>
              <a:rPr lang="en-US" sz="2264" b="1" dirty="0">
                <a:solidFill>
                  <a:srgbClr val="004A98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264" b="1" dirty="0" err="1">
                <a:solidFill>
                  <a:srgbClr val="004A98"/>
                </a:solidFill>
                <a:latin typeface="NanumGothic" pitchFamily="2" charset="-127"/>
                <a:ea typeface="NanumGothic" pitchFamily="2" charset="-127"/>
              </a:rPr>
              <a:t>반영</a:t>
            </a:r>
            <a:endParaRPr lang="en-US" sz="2264" b="1" dirty="0">
              <a:solidFill>
                <a:srgbClr val="004A98"/>
              </a:solidFill>
              <a:latin typeface="NanumGothic" pitchFamily="2" charset="-127"/>
              <a:ea typeface="NanumGothic" pitchFamily="2" charset="-127"/>
            </a:endParaRPr>
          </a:p>
          <a:p>
            <a:pPr algn="just">
              <a:lnSpc>
                <a:spcPts val="4777"/>
              </a:lnSpc>
            </a:pPr>
            <a:r>
              <a:rPr 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- </a:t>
            </a:r>
            <a:r>
              <a:rPr lang="en-US" sz="2264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여행에</a:t>
            </a:r>
            <a:r>
              <a:rPr 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264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대한</a:t>
            </a:r>
            <a:r>
              <a:rPr 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264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수요가</a:t>
            </a:r>
            <a:r>
              <a:rPr 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264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높은</a:t>
            </a:r>
            <a:r>
              <a:rPr 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264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대한민국</a:t>
            </a:r>
            <a:r>
              <a:rPr 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</a:p>
          <a:p>
            <a:pPr algn="just">
              <a:lnSpc>
                <a:spcPts val="4777"/>
              </a:lnSpc>
            </a:pPr>
            <a:r>
              <a:rPr 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- </a:t>
            </a:r>
            <a:r>
              <a:rPr lang="en-US" sz="2264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엔데믹</a:t>
            </a:r>
            <a:r>
              <a:rPr 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264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도래에</a:t>
            </a:r>
            <a:r>
              <a:rPr 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264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따른</a:t>
            </a:r>
            <a:r>
              <a:rPr 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264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더</a:t>
            </a:r>
            <a:r>
              <a:rPr 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264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많은</a:t>
            </a:r>
            <a:r>
              <a:rPr 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264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수요</a:t>
            </a:r>
            <a:r>
              <a:rPr 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264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예측</a:t>
            </a:r>
            <a:r>
              <a:rPr 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264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및</a:t>
            </a:r>
            <a:r>
              <a:rPr 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264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인사이트</a:t>
            </a:r>
            <a:r>
              <a:rPr 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264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도출</a:t>
            </a:r>
            <a:endParaRPr lang="en-US" sz="2264" b="1" dirty="0">
              <a:solidFill>
                <a:srgbClr val="000000"/>
              </a:solidFill>
              <a:latin typeface="NanumGothic" pitchFamily="2" charset="-127"/>
              <a:ea typeface="NanumGothic" pitchFamily="2" charset="-127"/>
            </a:endParaRPr>
          </a:p>
          <a:p>
            <a:pPr algn="just">
              <a:lnSpc>
                <a:spcPts val="4777"/>
              </a:lnSpc>
            </a:pPr>
            <a:r>
              <a:rPr 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- </a:t>
            </a:r>
            <a:r>
              <a:rPr lang="en-US" sz="2264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가치</a:t>
            </a:r>
            <a:r>
              <a:rPr 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264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소비에</a:t>
            </a:r>
            <a:r>
              <a:rPr 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264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대한</a:t>
            </a:r>
            <a:r>
              <a:rPr 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264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인지</a:t>
            </a:r>
            <a:endParaRPr lang="en-US" sz="2264" b="1" dirty="0">
              <a:solidFill>
                <a:srgbClr val="000000"/>
              </a:solidFill>
              <a:latin typeface="NanumGothic" pitchFamily="2" charset="-127"/>
              <a:ea typeface="NanumGothic" pitchFamily="2" charset="-127"/>
            </a:endParaRPr>
          </a:p>
          <a:p>
            <a:pPr algn="just">
              <a:lnSpc>
                <a:spcPts val="4777"/>
              </a:lnSpc>
            </a:pPr>
            <a:r>
              <a:rPr 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- </a:t>
            </a:r>
            <a:r>
              <a:rPr lang="en-US" sz="2264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소비</a:t>
            </a:r>
            <a:r>
              <a:rPr 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264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페르소나에</a:t>
            </a:r>
            <a:r>
              <a:rPr 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264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맞는</a:t>
            </a:r>
            <a:r>
              <a:rPr 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264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마케팅</a:t>
            </a:r>
            <a:r>
              <a:rPr 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264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전략</a:t>
            </a:r>
            <a:r>
              <a:rPr lang="en-US" sz="22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264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제시</a:t>
            </a:r>
            <a:endParaRPr lang="en-US" sz="2264" b="1" dirty="0">
              <a:solidFill>
                <a:srgbClr val="000000"/>
              </a:solidFill>
              <a:latin typeface="NanumGothic" pitchFamily="2" charset="-127"/>
              <a:ea typeface="NanumGothic" pitchFamily="2" charset="-127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323731" y="3000375"/>
            <a:ext cx="7414622" cy="775245"/>
            <a:chOff x="0" y="0"/>
            <a:chExt cx="1952822" cy="2041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52822" cy="204180"/>
            </a:xfrm>
            <a:custGeom>
              <a:avLst/>
              <a:gdLst/>
              <a:ahLst/>
              <a:cxnLst/>
              <a:rect l="l" t="t" r="r" b="b"/>
              <a:pathLst>
                <a:path w="1952822" h="204180">
                  <a:moveTo>
                    <a:pt x="0" y="0"/>
                  </a:moveTo>
                  <a:lnTo>
                    <a:pt x="1952822" y="0"/>
                  </a:lnTo>
                  <a:lnTo>
                    <a:pt x="1952822" y="204180"/>
                  </a:lnTo>
                  <a:lnTo>
                    <a:pt x="0" y="204180"/>
                  </a:lnTo>
                  <a:close/>
                </a:path>
              </a:pathLst>
            </a:custGeom>
            <a:solidFill>
              <a:srgbClr val="004A9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 b="1">
                <a:latin typeface="NanumGothic" pitchFamily="2" charset="-127"/>
                <a:ea typeface="NanumGothic" pitchFamily="2" charset="-127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815382" y="3015215"/>
            <a:ext cx="6437297" cy="553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88"/>
              </a:lnSpc>
            </a:pPr>
            <a:r>
              <a:rPr lang="en-US" sz="2364" b="1" dirty="0" err="1">
                <a:solidFill>
                  <a:srgbClr val="FFFFFF"/>
                </a:solidFill>
                <a:latin typeface="NanumGothic" pitchFamily="2" charset="-127"/>
                <a:ea typeface="NanumGothic" pitchFamily="2" charset="-127"/>
              </a:rPr>
              <a:t>워라밸</a:t>
            </a:r>
            <a:r>
              <a:rPr lang="en-US" sz="2364" b="1" dirty="0">
                <a:solidFill>
                  <a:srgbClr val="FFFFFF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364" b="1" dirty="0" err="1">
                <a:solidFill>
                  <a:srgbClr val="FFFFFF"/>
                </a:solidFill>
                <a:latin typeface="NanumGothic" pitchFamily="2" charset="-127"/>
                <a:ea typeface="NanumGothic" pitchFamily="2" charset="-127"/>
              </a:rPr>
              <a:t>지수</a:t>
            </a:r>
            <a:r>
              <a:rPr lang="en-US" sz="2364" b="1" dirty="0">
                <a:solidFill>
                  <a:srgbClr val="FFFFFF"/>
                </a:solidFill>
                <a:latin typeface="NanumGothic" pitchFamily="2" charset="-127"/>
                <a:ea typeface="NanumGothic" pitchFamily="2" charset="-127"/>
              </a:rPr>
              <a:t>, </a:t>
            </a:r>
            <a:r>
              <a:rPr lang="en-US" sz="2364" b="1" dirty="0" err="1">
                <a:solidFill>
                  <a:srgbClr val="FFFFFF"/>
                </a:solidFill>
                <a:latin typeface="NanumGothic" pitchFamily="2" charset="-127"/>
                <a:ea typeface="NanumGothic" pitchFamily="2" charset="-127"/>
              </a:rPr>
              <a:t>집순이</a:t>
            </a:r>
            <a:r>
              <a:rPr lang="en-US" sz="2364" b="1" dirty="0">
                <a:solidFill>
                  <a:srgbClr val="FFFFFF"/>
                </a:solidFill>
                <a:latin typeface="NanumGothic" pitchFamily="2" charset="-127"/>
                <a:ea typeface="NanumGothic" pitchFamily="2" charset="-127"/>
              </a:rPr>
              <a:t>/</a:t>
            </a:r>
            <a:r>
              <a:rPr lang="en-US" sz="2364" b="1" dirty="0" err="1">
                <a:solidFill>
                  <a:srgbClr val="FFFFFF"/>
                </a:solidFill>
                <a:latin typeface="NanumGothic" pitchFamily="2" charset="-127"/>
                <a:ea typeface="NanumGothic" pitchFamily="2" charset="-127"/>
              </a:rPr>
              <a:t>집돌이</a:t>
            </a:r>
            <a:r>
              <a:rPr lang="en-US" sz="2364" b="1" dirty="0">
                <a:solidFill>
                  <a:srgbClr val="FFFFFF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364" b="1" dirty="0" err="1">
                <a:solidFill>
                  <a:srgbClr val="FFFFFF"/>
                </a:solidFill>
                <a:latin typeface="NanumGothic" pitchFamily="2" charset="-127"/>
                <a:ea typeface="NanumGothic" pitchFamily="2" charset="-127"/>
              </a:rPr>
              <a:t>지수</a:t>
            </a:r>
            <a:r>
              <a:rPr lang="en-US" sz="2364" b="1" dirty="0">
                <a:solidFill>
                  <a:srgbClr val="FFFFFF"/>
                </a:solidFill>
                <a:latin typeface="NanumGothic" pitchFamily="2" charset="-127"/>
                <a:ea typeface="NanumGothic" pitchFamily="2" charset="-127"/>
              </a:rPr>
              <a:t>/ </a:t>
            </a:r>
            <a:r>
              <a:rPr lang="en-US" sz="2364" b="1" dirty="0" err="1">
                <a:solidFill>
                  <a:srgbClr val="FFFFFF"/>
                </a:solidFill>
                <a:latin typeface="NanumGothic" pitchFamily="2" charset="-127"/>
                <a:ea typeface="NanumGothic" pitchFamily="2" charset="-127"/>
              </a:rPr>
              <a:t>온라인</a:t>
            </a:r>
            <a:r>
              <a:rPr lang="en-US" sz="2364" b="1" dirty="0">
                <a:solidFill>
                  <a:srgbClr val="FFFFFF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364" b="1" dirty="0" err="1">
                <a:solidFill>
                  <a:srgbClr val="FFFFFF"/>
                </a:solidFill>
                <a:latin typeface="NanumGothic" pitchFamily="2" charset="-127"/>
                <a:ea typeface="NanumGothic" pitchFamily="2" charset="-127"/>
              </a:rPr>
              <a:t>의존지수</a:t>
            </a:r>
            <a:r>
              <a:rPr lang="en-US" sz="2364" b="1" dirty="0">
                <a:solidFill>
                  <a:srgbClr val="FFFFFF"/>
                </a:solidFill>
                <a:latin typeface="NanumGothic" pitchFamily="2" charset="-127"/>
                <a:ea typeface="NanumGothic" pitchFamily="2" charset="-127"/>
              </a:rPr>
              <a:t>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49760" y="9589934"/>
            <a:ext cx="1962563" cy="44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16"/>
              </a:lnSpc>
              <a:spcBef>
                <a:spcPct val="0"/>
              </a:spcBef>
            </a:pPr>
            <a:r>
              <a:rPr lang="en-US" sz="2725" b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라이프스타일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70708" y="9589934"/>
            <a:ext cx="2490695" cy="44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16"/>
              </a:lnSpc>
              <a:spcBef>
                <a:spcPct val="0"/>
              </a:spcBef>
            </a:pPr>
            <a:r>
              <a:rPr lang="en-US" sz="2725" b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소비 페르소나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844678" y="3017471"/>
            <a:ext cx="7414622" cy="775245"/>
            <a:chOff x="0" y="0"/>
            <a:chExt cx="1952822" cy="2041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52822" cy="204180"/>
            </a:xfrm>
            <a:custGeom>
              <a:avLst/>
              <a:gdLst/>
              <a:ahLst/>
              <a:cxnLst/>
              <a:rect l="l" t="t" r="r" b="b"/>
              <a:pathLst>
                <a:path w="1952822" h="204180">
                  <a:moveTo>
                    <a:pt x="0" y="0"/>
                  </a:moveTo>
                  <a:lnTo>
                    <a:pt x="1952822" y="0"/>
                  </a:lnTo>
                  <a:lnTo>
                    <a:pt x="1952822" y="204180"/>
                  </a:lnTo>
                  <a:lnTo>
                    <a:pt x="0" y="204180"/>
                  </a:lnTo>
                  <a:close/>
                </a:path>
              </a:pathLst>
            </a:custGeom>
            <a:solidFill>
              <a:srgbClr val="004A98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 b="1">
                <a:latin typeface="NanumGothic" pitchFamily="2" charset="-127"/>
                <a:ea typeface="NanumGothic" pitchFamily="2" charset="-127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1531068" y="3211782"/>
            <a:ext cx="4041841" cy="3900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04"/>
              </a:lnSpc>
              <a:spcBef>
                <a:spcPct val="0"/>
              </a:spcBef>
            </a:pPr>
            <a:r>
              <a:rPr lang="en-US" sz="2360" b="1" dirty="0" err="1">
                <a:solidFill>
                  <a:srgbClr val="FFFFFF"/>
                </a:solidFill>
                <a:latin typeface="NanumGothic" pitchFamily="2" charset="-127"/>
                <a:ea typeface="NanumGothic" pitchFamily="2" charset="-127"/>
              </a:rPr>
              <a:t>욜로지수</a:t>
            </a:r>
            <a:r>
              <a:rPr lang="en-US" sz="2360" b="1" dirty="0">
                <a:solidFill>
                  <a:srgbClr val="FFFFFF"/>
                </a:solidFill>
                <a:latin typeface="NanumGothic" pitchFamily="2" charset="-127"/>
                <a:ea typeface="NanumGothic" pitchFamily="2" charset="-127"/>
              </a:rPr>
              <a:t>, </a:t>
            </a:r>
            <a:r>
              <a:rPr lang="en-US" sz="2360" b="1" dirty="0" err="1">
                <a:solidFill>
                  <a:srgbClr val="FFFFFF"/>
                </a:solidFill>
                <a:latin typeface="NanumGothic" pitchFamily="2" charset="-127"/>
                <a:ea typeface="NanumGothic" pitchFamily="2" charset="-127"/>
              </a:rPr>
              <a:t>럭셔리지수</a:t>
            </a:r>
            <a:r>
              <a:rPr lang="en-US" sz="2360" b="1" dirty="0">
                <a:solidFill>
                  <a:srgbClr val="FFFFFF"/>
                </a:solidFill>
                <a:latin typeface="NanumGothic" pitchFamily="2" charset="-127"/>
                <a:ea typeface="NanumGothic" pitchFamily="2" charset="-127"/>
              </a:rPr>
              <a:t>, </a:t>
            </a:r>
            <a:r>
              <a:rPr lang="en-US" sz="2360" b="1" dirty="0" err="1">
                <a:solidFill>
                  <a:srgbClr val="FFFFFF"/>
                </a:solidFill>
                <a:latin typeface="NanumGothic" pitchFamily="2" charset="-127"/>
                <a:ea typeface="NanumGothic" pitchFamily="2" charset="-127"/>
              </a:rPr>
              <a:t>포미지수</a:t>
            </a:r>
            <a:endParaRPr lang="en-US" sz="2360" b="1" dirty="0">
              <a:solidFill>
                <a:srgbClr val="FFFFFF"/>
              </a:solidFill>
              <a:latin typeface="NanumGothic" pitchFamily="2" charset="-127"/>
              <a:ea typeface="NanumGothic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927266" y="3729812"/>
            <a:ext cx="2808931" cy="280893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723395" y="3680160"/>
            <a:ext cx="2808931" cy="2808931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13540073" y="7697976"/>
            <a:ext cx="3175576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7595473" y="7669401"/>
            <a:ext cx="3175576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1681084" y="7697976"/>
            <a:ext cx="3175576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887912" y="3729812"/>
            <a:ext cx="2716418" cy="270962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242989" y="6515066"/>
            <a:ext cx="1834299" cy="10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08"/>
              </a:lnSpc>
            </a:pPr>
            <a:r>
              <a:rPr lang="en-US" sz="4364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확장성</a:t>
            </a:r>
            <a:r>
              <a:rPr lang="en-US" sz="4364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08258" y="6515067"/>
            <a:ext cx="3350005" cy="10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08"/>
              </a:lnSpc>
            </a:pPr>
            <a:r>
              <a:rPr lang="en-US" sz="4364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지속성</a:t>
            </a:r>
            <a:endParaRPr lang="en-US" sz="4364" b="1" dirty="0">
              <a:solidFill>
                <a:srgbClr val="000000"/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61535" y="7802751"/>
            <a:ext cx="5397209" cy="1455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18"/>
              </a:lnSpc>
            </a:pPr>
            <a:r>
              <a:rPr lang="en-US" sz="2899" b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- 지수 확장</a:t>
            </a:r>
          </a:p>
          <a:p>
            <a:pPr algn="ctr">
              <a:lnSpc>
                <a:spcPts val="6118"/>
              </a:lnSpc>
            </a:pPr>
            <a:r>
              <a:rPr lang="en-US" sz="2899" b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- 트렌드 반영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84657" y="7802751"/>
            <a:ext cx="5397209" cy="1455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18"/>
              </a:lnSpc>
            </a:pPr>
            <a:r>
              <a:rPr lang="en-US" sz="2899" b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- 일회적인 마케팅이 아닌 </a:t>
            </a:r>
          </a:p>
          <a:p>
            <a:pPr algn="ctr">
              <a:lnSpc>
                <a:spcPts val="6118"/>
              </a:lnSpc>
            </a:pPr>
            <a:r>
              <a:rPr lang="en-US" sz="2899" b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지속적인 소비자 연구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29256" y="7802751"/>
            <a:ext cx="5397209" cy="1455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18"/>
              </a:lnSpc>
            </a:pPr>
            <a:r>
              <a:rPr lang="en-US" sz="2899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- </a:t>
            </a:r>
            <a:r>
              <a:rPr lang="en-US" sz="2899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고객</a:t>
            </a:r>
            <a:r>
              <a:rPr lang="en-US" sz="2899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899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경험</a:t>
            </a:r>
            <a:endParaRPr lang="en-US" sz="2899" b="1" dirty="0">
              <a:solidFill>
                <a:srgbClr val="000000"/>
              </a:solidFill>
              <a:latin typeface="NanumGothic" pitchFamily="2" charset="-127"/>
              <a:ea typeface="NanumGothic" pitchFamily="2" charset="-127"/>
            </a:endParaRPr>
          </a:p>
          <a:p>
            <a:pPr algn="ctr">
              <a:lnSpc>
                <a:spcPts val="6118"/>
              </a:lnSpc>
            </a:pPr>
            <a:r>
              <a:rPr lang="en-US" sz="2899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- </a:t>
            </a:r>
            <a:r>
              <a:rPr lang="en-US" sz="2899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신뢰도</a:t>
            </a:r>
            <a:r>
              <a:rPr lang="en-US" sz="2899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452857" y="6574077"/>
            <a:ext cx="3350005" cy="10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08"/>
              </a:lnSpc>
            </a:pPr>
            <a:r>
              <a:rPr lang="en-US" sz="4364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상호성</a:t>
            </a:r>
            <a:endParaRPr lang="en-US" sz="4364" b="1" dirty="0">
              <a:solidFill>
                <a:srgbClr val="000000"/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11A0588F-D626-A7BF-6FB0-25880DBDB761}"/>
              </a:ext>
            </a:extLst>
          </p:cNvPr>
          <p:cNvSpPr txBox="1"/>
          <p:nvPr/>
        </p:nvSpPr>
        <p:spPr>
          <a:xfrm>
            <a:off x="812469" y="683569"/>
            <a:ext cx="9888306" cy="1577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en-US" sz="6000" b="1" spc="-260" dirty="0" err="1">
                <a:solidFill>
                  <a:srgbClr val="004A98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기대효과</a:t>
            </a:r>
            <a:endParaRPr lang="en-US" sz="6000" b="1" spc="-260" dirty="0">
              <a:solidFill>
                <a:srgbClr val="004A98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pPr marL="0" lvl="0" indent="0" algn="l">
              <a:lnSpc>
                <a:spcPts val="4830"/>
              </a:lnSpc>
            </a:pPr>
            <a:r>
              <a:rPr lang="en-US" sz="4000" b="1" spc="-168" dirty="0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_</a:t>
            </a:r>
            <a:r>
              <a:rPr lang="en-US" sz="4000" b="1" spc="-168" dirty="0" err="1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프로파일링</a:t>
            </a:r>
            <a:r>
              <a:rPr lang="en-US" sz="4000" b="1" spc="-168" dirty="0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4000" b="1" spc="-168" dirty="0" err="1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기반</a:t>
            </a:r>
            <a:endParaRPr lang="en-US" sz="4000" b="1" spc="-168" dirty="0">
              <a:solidFill>
                <a:srgbClr val="004CC7"/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17" name="AutoShape 3">
            <a:extLst>
              <a:ext uri="{FF2B5EF4-FFF2-40B4-BE49-F238E27FC236}">
                <a16:creationId xmlns:a16="http://schemas.microsoft.com/office/drawing/2014/main" id="{A7053B73-76CD-5C22-14D1-A0B08045FB72}"/>
              </a:ext>
            </a:extLst>
          </p:cNvPr>
          <p:cNvSpPr/>
          <p:nvPr/>
        </p:nvSpPr>
        <p:spPr>
          <a:xfrm flipV="1">
            <a:off x="4049760" y="1144276"/>
            <a:ext cx="13425771" cy="51614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99847" y="4473258"/>
            <a:ext cx="9888306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64"/>
              </a:lnSpc>
            </a:pPr>
            <a:r>
              <a:rPr lang="en-US" sz="7099" b="1" spc="-283" dirty="0" err="1">
                <a:solidFill>
                  <a:srgbClr val="004A98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감사합니다</a:t>
            </a:r>
            <a:endParaRPr lang="en-US" sz="7099" b="1" spc="-283" dirty="0">
              <a:solidFill>
                <a:srgbClr val="004A98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199847" y="5884140"/>
            <a:ext cx="9888306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50"/>
              </a:lnSpc>
            </a:pPr>
            <a:r>
              <a:rPr lang="en-US" sz="3000" b="1" spc="-120" dirty="0">
                <a:solidFill>
                  <a:srgbClr val="004A98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-</a:t>
            </a:r>
            <a:r>
              <a:rPr lang="en-US" sz="3000" b="1" spc="-120" dirty="0" err="1">
                <a:solidFill>
                  <a:srgbClr val="004A98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마인드헌터</a:t>
            </a:r>
            <a:r>
              <a:rPr lang="en-US" sz="3000" b="1" spc="-120" dirty="0">
                <a:solidFill>
                  <a:srgbClr val="004A98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-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48753" y="5082870"/>
            <a:ext cx="3400691" cy="1993771"/>
          </a:xfrm>
          <a:prstGeom prst="rect">
            <a:avLst/>
          </a:prstGeom>
          <a:solidFill>
            <a:srgbClr val="37C9EF"/>
          </a:solidFill>
        </p:spPr>
      </p:sp>
      <p:sp>
        <p:nvSpPr>
          <p:cNvPr id="3" name="AutoShape 3"/>
          <p:cNvSpPr/>
          <p:nvPr/>
        </p:nvSpPr>
        <p:spPr>
          <a:xfrm>
            <a:off x="3153090" y="4487471"/>
            <a:ext cx="3400691" cy="1993771"/>
          </a:xfrm>
          <a:prstGeom prst="rect">
            <a:avLst/>
          </a:prstGeom>
          <a:solidFill>
            <a:srgbClr val="2C92D5"/>
          </a:solidFill>
        </p:spPr>
      </p:sp>
      <p:grpSp>
        <p:nvGrpSpPr>
          <p:cNvPr id="4" name="Group 4"/>
          <p:cNvGrpSpPr/>
          <p:nvPr/>
        </p:nvGrpSpPr>
        <p:grpSpPr>
          <a:xfrm rot="-10800000">
            <a:off x="3153090" y="6481242"/>
            <a:ext cx="596354" cy="595400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92D5">
                <a:alpha val="49804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 rot="-8100000">
            <a:off x="7913762" y="3897313"/>
            <a:ext cx="1986410" cy="1983232"/>
            <a:chOff x="0" y="0"/>
            <a:chExt cx="6350000" cy="63398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538A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5951903" y="3892071"/>
            <a:ext cx="3044890" cy="1993771"/>
          </a:xfrm>
          <a:prstGeom prst="rect">
            <a:avLst/>
          </a:prstGeom>
          <a:solidFill>
            <a:srgbClr val="13538A"/>
          </a:solidFill>
        </p:spPr>
      </p:sp>
      <p:grpSp>
        <p:nvGrpSpPr>
          <p:cNvPr id="9" name="Group 9"/>
          <p:cNvGrpSpPr/>
          <p:nvPr/>
        </p:nvGrpSpPr>
        <p:grpSpPr>
          <a:xfrm rot="-10800000">
            <a:off x="5951903" y="5885842"/>
            <a:ext cx="596354" cy="595400"/>
            <a:chOff x="0" y="0"/>
            <a:chExt cx="6350000" cy="63398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538A">
                <a:alpha val="49804"/>
              </a:srgbClr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932440" y="4509168"/>
            <a:ext cx="757745" cy="75774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912337" y="2104745"/>
            <a:ext cx="797950" cy="70618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932440" y="7230899"/>
            <a:ext cx="945889" cy="561621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499859" y="4477585"/>
            <a:ext cx="4546785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1"/>
              </a:lnSpc>
            </a:pPr>
            <a:r>
              <a:rPr lang="en-US" sz="2800" b="1" spc="115" dirty="0" err="1">
                <a:solidFill>
                  <a:srgbClr val="FFFFFF"/>
                </a:solidFill>
                <a:latin typeface="NanumGothic" pitchFamily="2" charset="-127"/>
                <a:ea typeface="NanumGothic" pitchFamily="2" charset="-127"/>
              </a:rPr>
              <a:t>기존</a:t>
            </a:r>
            <a:r>
              <a:rPr lang="en-US" sz="2800" b="1" spc="115" dirty="0">
                <a:solidFill>
                  <a:srgbClr val="FFFFFF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800" b="1" spc="115" dirty="0" err="1">
                <a:solidFill>
                  <a:srgbClr val="FFFFFF"/>
                </a:solidFill>
                <a:latin typeface="NanumGothic" pitchFamily="2" charset="-127"/>
                <a:ea typeface="NanumGothic" pitchFamily="2" charset="-127"/>
              </a:rPr>
              <a:t>초개인화의</a:t>
            </a:r>
            <a:endParaRPr lang="en-US" sz="2800" b="1" spc="115" dirty="0">
              <a:solidFill>
                <a:srgbClr val="FFFFFF"/>
              </a:solidFill>
              <a:latin typeface="NanumGothic" pitchFamily="2" charset="-127"/>
              <a:ea typeface="NanumGothic" pitchFamily="2" charset="-127"/>
            </a:endParaRPr>
          </a:p>
          <a:p>
            <a:pPr algn="ctr">
              <a:lnSpc>
                <a:spcPts val="3241"/>
              </a:lnSpc>
            </a:pPr>
            <a:r>
              <a:rPr lang="en-US" sz="2800" b="1" spc="115" dirty="0" err="1">
                <a:solidFill>
                  <a:srgbClr val="FFFFFF"/>
                </a:solidFill>
                <a:latin typeface="NanumGothic" pitchFamily="2" charset="-127"/>
                <a:ea typeface="NanumGothic" pitchFamily="2" charset="-127"/>
              </a:rPr>
              <a:t>한계</a:t>
            </a:r>
            <a:endParaRPr lang="en-US" sz="2800" b="1" spc="115" dirty="0">
              <a:solidFill>
                <a:srgbClr val="FFFFFF"/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83281" y="5838217"/>
            <a:ext cx="1944823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1"/>
              </a:lnSpc>
            </a:pPr>
            <a:r>
              <a:rPr lang="en-US" sz="2800" b="1" spc="115" dirty="0">
                <a:solidFill>
                  <a:srgbClr val="FFFFFF"/>
                </a:solidFill>
                <a:latin typeface="NanumGothic" pitchFamily="2" charset="-127"/>
                <a:ea typeface="NanumGothic" pitchFamily="2" charset="-127"/>
              </a:rPr>
              <a:t>COVID-19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56909" y="5063120"/>
            <a:ext cx="4733447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1"/>
              </a:lnSpc>
            </a:pPr>
            <a:r>
              <a:rPr lang="en-US" sz="2800" b="1" spc="115" dirty="0" err="1">
                <a:solidFill>
                  <a:srgbClr val="FFFFFF"/>
                </a:solidFill>
                <a:latin typeface="NanumGothic" pitchFamily="2" charset="-127"/>
                <a:ea typeface="NanumGothic" pitchFamily="2" charset="-127"/>
              </a:rPr>
              <a:t>가속화된</a:t>
            </a:r>
            <a:endParaRPr lang="en-US" sz="2800" b="1" spc="115" dirty="0">
              <a:solidFill>
                <a:srgbClr val="FFFFFF"/>
              </a:solidFill>
              <a:latin typeface="NanumGothic" pitchFamily="2" charset="-127"/>
              <a:ea typeface="NanumGothic" pitchFamily="2" charset="-127"/>
            </a:endParaRPr>
          </a:p>
          <a:p>
            <a:pPr algn="ctr">
              <a:lnSpc>
                <a:spcPts val="3241"/>
              </a:lnSpc>
            </a:pPr>
            <a:r>
              <a:rPr lang="en-US" sz="2800" b="1" spc="115" dirty="0">
                <a:solidFill>
                  <a:srgbClr val="FFFFFF"/>
                </a:solidFill>
                <a:latin typeface="NanumGothic" pitchFamily="2" charset="-127"/>
                <a:ea typeface="NanumGothic" pitchFamily="2" charset="-127"/>
              </a:rPr>
              <a:t>4차 </a:t>
            </a:r>
            <a:r>
              <a:rPr lang="en-US" sz="2800" b="1" spc="115" dirty="0" err="1">
                <a:solidFill>
                  <a:srgbClr val="FFFFFF"/>
                </a:solidFill>
                <a:latin typeface="NanumGothic" pitchFamily="2" charset="-127"/>
                <a:ea typeface="NanumGothic" pitchFamily="2" charset="-127"/>
              </a:rPr>
              <a:t>산업혁명</a:t>
            </a:r>
            <a:endParaRPr lang="en-US" sz="2800" b="1" spc="115" dirty="0">
              <a:solidFill>
                <a:srgbClr val="FFFFFF"/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027769" y="2143855"/>
            <a:ext cx="5009003" cy="37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3079"/>
              </a:lnSpc>
              <a:spcBef>
                <a:spcPct val="0"/>
              </a:spcBef>
            </a:pPr>
            <a:r>
              <a:rPr lang="en-US" sz="2400" b="1" dirty="0">
                <a:latin typeface="NanumGothic" pitchFamily="2" charset="-127"/>
                <a:ea typeface="NanumGothic" pitchFamily="2" charset="-127"/>
              </a:rPr>
              <a:t>COVID-19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027769" y="2821400"/>
            <a:ext cx="5447762" cy="66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99"/>
              </a:lnSpc>
            </a:pPr>
            <a:r>
              <a:rPr lang="en-US" spc="93" dirty="0"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pc="93" dirty="0" err="1">
                <a:latin typeface="NanumGothic" pitchFamily="2" charset="-127"/>
                <a:ea typeface="NanumGothic" pitchFamily="2" charset="-127"/>
              </a:rPr>
              <a:t>위축된</a:t>
            </a:r>
            <a:r>
              <a:rPr lang="en-US" spc="93" dirty="0"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pc="93" dirty="0" err="1">
                <a:latin typeface="NanumGothic" pitchFamily="2" charset="-127"/>
                <a:ea typeface="NanumGothic" pitchFamily="2" charset="-127"/>
              </a:rPr>
              <a:t>소비심리</a:t>
            </a:r>
            <a:r>
              <a:rPr lang="en-US" spc="93" dirty="0">
                <a:latin typeface="NanumGothic" pitchFamily="2" charset="-127"/>
                <a:ea typeface="NanumGothic" pitchFamily="2" charset="-127"/>
              </a:rPr>
              <a:t>, </a:t>
            </a:r>
            <a:r>
              <a:rPr lang="en-US" spc="93" dirty="0" err="1">
                <a:latin typeface="NanumGothic" pitchFamily="2" charset="-127"/>
                <a:ea typeface="NanumGothic" pitchFamily="2" charset="-127"/>
              </a:rPr>
              <a:t>기존</a:t>
            </a:r>
            <a:r>
              <a:rPr lang="en-US" spc="93" dirty="0"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pc="93" dirty="0" err="1">
                <a:latin typeface="NanumGothic" pitchFamily="2" charset="-127"/>
                <a:ea typeface="NanumGothic" pitchFamily="2" charset="-127"/>
              </a:rPr>
              <a:t>소비자</a:t>
            </a:r>
            <a:r>
              <a:rPr lang="en-US" spc="93" dirty="0"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pc="93" dirty="0" err="1">
                <a:latin typeface="NanumGothic" pitchFamily="2" charset="-127"/>
                <a:ea typeface="NanumGothic" pitchFamily="2" charset="-127"/>
              </a:rPr>
              <a:t>행동</a:t>
            </a:r>
            <a:r>
              <a:rPr lang="en-US" spc="93" dirty="0"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pc="93" dirty="0" err="1">
                <a:latin typeface="NanumGothic" pitchFamily="2" charset="-127"/>
                <a:ea typeface="NanumGothic" pitchFamily="2" charset="-127"/>
              </a:rPr>
              <a:t>패턴의</a:t>
            </a:r>
            <a:r>
              <a:rPr lang="en-US" spc="93" dirty="0"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pc="93" dirty="0" err="1">
                <a:latin typeface="NanumGothic" pitchFamily="2" charset="-127"/>
                <a:ea typeface="NanumGothic" pitchFamily="2" charset="-127"/>
              </a:rPr>
              <a:t>변화</a:t>
            </a:r>
            <a:endParaRPr lang="en-US" spc="93" dirty="0">
              <a:latin typeface="NanumGothic" pitchFamily="2" charset="-127"/>
              <a:ea typeface="NanumGothic" pitchFamily="2" charset="-127"/>
            </a:endParaRPr>
          </a:p>
          <a:p>
            <a:pPr marL="0" lvl="0" indent="0" algn="just">
              <a:lnSpc>
                <a:spcPts val="2699"/>
              </a:lnSpc>
              <a:spcBef>
                <a:spcPct val="0"/>
              </a:spcBef>
            </a:pPr>
            <a:r>
              <a:rPr lang="en-US" spc="93" dirty="0">
                <a:latin typeface="NanumGothic" pitchFamily="2" charset="-127"/>
                <a:ea typeface="NanumGothic" pitchFamily="2" charset="-127"/>
              </a:rPr>
              <a:t> ex) </a:t>
            </a:r>
            <a:r>
              <a:rPr lang="en-US" spc="93" dirty="0" err="1">
                <a:latin typeface="NanumGothic" pitchFamily="2" charset="-127"/>
                <a:ea typeface="NanumGothic" pitchFamily="2" charset="-127"/>
              </a:rPr>
              <a:t>관광</a:t>
            </a:r>
            <a:r>
              <a:rPr lang="en-US" spc="93" dirty="0"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pc="93" dirty="0" err="1">
                <a:latin typeface="NanumGothic" pitchFamily="2" charset="-127"/>
                <a:ea typeface="NanumGothic" pitchFamily="2" charset="-127"/>
              </a:rPr>
              <a:t>여행</a:t>
            </a:r>
            <a:r>
              <a:rPr lang="en-US" spc="93" dirty="0"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pc="93" dirty="0" err="1">
                <a:latin typeface="NanumGothic" pitchFamily="2" charset="-127"/>
                <a:ea typeface="NanumGothic" pitchFamily="2" charset="-127"/>
              </a:rPr>
              <a:t>보복소비</a:t>
            </a:r>
            <a:r>
              <a:rPr lang="en-US" spc="93" dirty="0"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pc="93" dirty="0" err="1">
                <a:latin typeface="NanumGothic" pitchFamily="2" charset="-127"/>
                <a:ea typeface="NanumGothic" pitchFamily="2" charset="-127"/>
              </a:rPr>
              <a:t>현상</a:t>
            </a:r>
            <a:r>
              <a:rPr lang="en-US" spc="93" dirty="0">
                <a:latin typeface="NanumGothic" pitchFamily="2" charset="-127"/>
                <a:ea typeface="NanumGothic" pitchFamily="2" charset="-127"/>
              </a:rPr>
              <a:t>, </a:t>
            </a:r>
            <a:r>
              <a:rPr lang="en-US" spc="93" dirty="0" err="1">
                <a:latin typeface="NanumGothic" pitchFamily="2" charset="-127"/>
                <a:ea typeface="NanumGothic" pitchFamily="2" charset="-127"/>
              </a:rPr>
              <a:t>온라인</a:t>
            </a:r>
            <a:r>
              <a:rPr lang="en-US" spc="93" dirty="0"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pc="93" dirty="0" err="1">
                <a:latin typeface="NanumGothic" pitchFamily="2" charset="-127"/>
                <a:ea typeface="NanumGothic" pitchFamily="2" charset="-127"/>
              </a:rPr>
              <a:t>소비</a:t>
            </a:r>
            <a:r>
              <a:rPr lang="en-US" spc="93" dirty="0"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pc="93" dirty="0" err="1">
                <a:latin typeface="NanumGothic" pitchFamily="2" charset="-127"/>
                <a:ea typeface="NanumGothic" pitchFamily="2" charset="-127"/>
              </a:rPr>
              <a:t>수요</a:t>
            </a:r>
            <a:r>
              <a:rPr lang="en-US" spc="93" dirty="0"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pc="93" dirty="0" err="1">
                <a:latin typeface="NanumGothic" pitchFamily="2" charset="-127"/>
                <a:ea typeface="NanumGothic" pitchFamily="2" charset="-127"/>
              </a:rPr>
              <a:t>증가</a:t>
            </a:r>
            <a:endParaRPr lang="en-US" spc="93" dirty="0"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024768" y="4568576"/>
            <a:ext cx="5009003" cy="37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3079"/>
              </a:lnSpc>
              <a:spcBef>
                <a:spcPct val="0"/>
              </a:spcBef>
            </a:pPr>
            <a:r>
              <a:rPr lang="en-US" sz="2400" b="1" dirty="0" err="1">
                <a:latin typeface="NanumGothic" pitchFamily="2" charset="-127"/>
                <a:ea typeface="NanumGothic" pitchFamily="2" charset="-127"/>
              </a:rPr>
              <a:t>가속화된</a:t>
            </a:r>
            <a:r>
              <a:rPr lang="en-US" sz="2400" b="1" dirty="0">
                <a:latin typeface="NanumGothic" pitchFamily="2" charset="-127"/>
                <a:ea typeface="NanumGothic" pitchFamily="2" charset="-127"/>
              </a:rPr>
              <a:t> 4차 </a:t>
            </a:r>
            <a:r>
              <a:rPr lang="en-US" sz="2400" b="1" dirty="0" err="1">
                <a:latin typeface="NanumGothic" pitchFamily="2" charset="-127"/>
                <a:ea typeface="NanumGothic" pitchFamily="2" charset="-127"/>
              </a:rPr>
              <a:t>산업혁명</a:t>
            </a:r>
            <a:endParaRPr lang="en-US" sz="2400" b="1" dirty="0"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060863" y="5242210"/>
            <a:ext cx="5450763" cy="66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699"/>
              </a:lnSpc>
              <a:spcBef>
                <a:spcPct val="0"/>
              </a:spcBef>
            </a:pPr>
            <a:r>
              <a:rPr lang="en-US" spc="93" dirty="0" err="1">
                <a:latin typeface="NanumGothic" pitchFamily="2" charset="-127"/>
                <a:ea typeface="NanumGothic" pitchFamily="2" charset="-127"/>
              </a:rPr>
              <a:t>소비자가</a:t>
            </a:r>
            <a:r>
              <a:rPr lang="en-US" spc="93" dirty="0"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pc="93" dirty="0" err="1">
                <a:latin typeface="NanumGothic" pitchFamily="2" charset="-127"/>
                <a:ea typeface="NanumGothic" pitchFamily="2" charset="-127"/>
              </a:rPr>
              <a:t>빠르게</a:t>
            </a:r>
            <a:r>
              <a:rPr lang="en-US" spc="93" dirty="0"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pc="93" dirty="0" err="1">
                <a:latin typeface="NanumGothic" pitchFamily="2" charset="-127"/>
                <a:ea typeface="NanumGothic" pitchFamily="2" charset="-127"/>
              </a:rPr>
              <a:t>디지털</a:t>
            </a:r>
            <a:r>
              <a:rPr lang="en-US" spc="93" dirty="0"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pc="93" dirty="0" err="1">
                <a:latin typeface="NanumGothic" pitchFamily="2" charset="-127"/>
                <a:ea typeface="NanumGothic" pitchFamily="2" charset="-127"/>
              </a:rPr>
              <a:t>환경에</a:t>
            </a:r>
            <a:r>
              <a:rPr lang="en-US" spc="93" dirty="0"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pc="93" dirty="0" err="1">
                <a:latin typeface="NanumGothic" pitchFamily="2" charset="-127"/>
                <a:ea typeface="NanumGothic" pitchFamily="2" charset="-127"/>
              </a:rPr>
              <a:t>적응하며</a:t>
            </a:r>
            <a:r>
              <a:rPr lang="en-US" spc="93" dirty="0">
                <a:latin typeface="NanumGothic" pitchFamily="2" charset="-127"/>
                <a:ea typeface="NanumGothic" pitchFamily="2" charset="-127"/>
              </a:rPr>
              <a:t> </a:t>
            </a:r>
          </a:p>
          <a:p>
            <a:pPr marL="0" lvl="0" indent="0" algn="just">
              <a:lnSpc>
                <a:spcPts val="2699"/>
              </a:lnSpc>
              <a:spcBef>
                <a:spcPct val="0"/>
              </a:spcBef>
            </a:pPr>
            <a:r>
              <a:rPr lang="en-US" spc="93" dirty="0" err="1">
                <a:latin typeface="NanumGothic" pitchFamily="2" charset="-127"/>
                <a:ea typeface="NanumGothic" pitchFamily="2" charset="-127"/>
              </a:rPr>
              <a:t>복잡하고</a:t>
            </a:r>
            <a:r>
              <a:rPr lang="en-US" spc="93" dirty="0"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pc="93" dirty="0" err="1">
                <a:latin typeface="NanumGothic" pitchFamily="2" charset="-127"/>
                <a:ea typeface="NanumGothic" pitchFamily="2" charset="-127"/>
              </a:rPr>
              <a:t>다층적인</a:t>
            </a:r>
            <a:r>
              <a:rPr lang="en-US" spc="93" dirty="0"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pc="93" dirty="0" err="1">
                <a:latin typeface="NanumGothic" pitchFamily="2" charset="-127"/>
                <a:ea typeface="NanumGothic" pitchFamily="2" charset="-127"/>
              </a:rPr>
              <a:t>페르소나를</a:t>
            </a:r>
            <a:r>
              <a:rPr lang="en-US" spc="93" dirty="0"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pc="93" dirty="0" err="1">
                <a:latin typeface="NanumGothic" pitchFamily="2" charset="-127"/>
                <a:ea typeface="NanumGothic" pitchFamily="2" charset="-127"/>
              </a:rPr>
              <a:t>지닌</a:t>
            </a:r>
            <a:r>
              <a:rPr lang="en-US" spc="93" dirty="0"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pc="93" dirty="0" err="1">
                <a:latin typeface="NanumGothic" pitchFamily="2" charset="-127"/>
                <a:ea typeface="NanumGothic" pitchFamily="2" charset="-127"/>
              </a:rPr>
              <a:t>소비자로</a:t>
            </a:r>
            <a:r>
              <a:rPr lang="en-US" spc="93" dirty="0"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pc="93" dirty="0" err="1">
                <a:latin typeface="NanumGothic" pitchFamily="2" charset="-127"/>
                <a:ea typeface="NanumGothic" pitchFamily="2" charset="-127"/>
              </a:rPr>
              <a:t>거듭남</a:t>
            </a:r>
            <a:endParaRPr lang="en-US" spc="93" dirty="0"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023541" y="7230899"/>
            <a:ext cx="5009003" cy="37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3079"/>
              </a:lnSpc>
              <a:spcBef>
                <a:spcPct val="0"/>
              </a:spcBef>
            </a:pPr>
            <a:r>
              <a:rPr lang="en-US" sz="2400" b="1" dirty="0" err="1">
                <a:latin typeface="NanumGothic" pitchFamily="2" charset="-127"/>
                <a:ea typeface="NanumGothic" pitchFamily="2" charset="-127"/>
              </a:rPr>
              <a:t>기존</a:t>
            </a:r>
            <a:r>
              <a:rPr lang="en-US" sz="2400" b="1" dirty="0"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400" b="1" dirty="0" err="1">
                <a:latin typeface="NanumGothic" pitchFamily="2" charset="-127"/>
                <a:ea typeface="NanumGothic" pitchFamily="2" charset="-127"/>
              </a:rPr>
              <a:t>초개인화의</a:t>
            </a:r>
            <a:r>
              <a:rPr lang="en-US" sz="2400" b="1" dirty="0"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400" b="1" dirty="0" err="1">
                <a:latin typeface="NanumGothic" pitchFamily="2" charset="-127"/>
                <a:ea typeface="NanumGothic" pitchFamily="2" charset="-127"/>
              </a:rPr>
              <a:t>한계</a:t>
            </a:r>
            <a:endParaRPr lang="en-US" sz="2400" b="1" dirty="0"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060863" y="7863175"/>
            <a:ext cx="5690736" cy="661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699"/>
              </a:lnSpc>
              <a:spcBef>
                <a:spcPct val="0"/>
              </a:spcBef>
            </a:pPr>
            <a:r>
              <a:rPr lang="ko-KR" altLang="en-US" spc="93" dirty="0">
                <a:latin typeface="NanumGothic" pitchFamily="2" charset="-127"/>
                <a:ea typeface="NanumGothic" pitchFamily="2" charset="-127"/>
              </a:rPr>
              <a:t>데이터의 빈도수나 고객의 응답에 의존한 기존 초개인화를 넘어설 다른 관점의 방식이 필요함 </a:t>
            </a:r>
            <a:endParaRPr lang="en-US" spc="93" dirty="0"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02824" y="665644"/>
            <a:ext cx="5003456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</a:pPr>
            <a:r>
              <a:rPr lang="en-US" sz="6000" b="1" dirty="0">
                <a:solidFill>
                  <a:srgbClr val="004A98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INTRO</a:t>
            </a:r>
          </a:p>
        </p:txBody>
      </p:sp>
      <p:sp>
        <p:nvSpPr>
          <p:cNvPr id="28" name="AutoShape 3">
            <a:extLst>
              <a:ext uri="{FF2B5EF4-FFF2-40B4-BE49-F238E27FC236}">
                <a16:creationId xmlns:a16="http://schemas.microsoft.com/office/drawing/2014/main" id="{BDBCC9CD-74FC-54B6-5499-4E6E8D650875}"/>
              </a:ext>
            </a:extLst>
          </p:cNvPr>
          <p:cNvSpPr/>
          <p:nvPr/>
        </p:nvSpPr>
        <p:spPr>
          <a:xfrm flipV="1">
            <a:off x="4049760" y="1144276"/>
            <a:ext cx="13425771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21616" y="1972471"/>
            <a:ext cx="2599873" cy="259987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CC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b="1">
                <a:latin typeface="NanumGothic" pitchFamily="2" charset="-127"/>
                <a:ea typeface="NanumGothic" pitchFamily="2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430218" y="2022580"/>
            <a:ext cx="2599873" cy="259987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CC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b="1">
                <a:latin typeface="NanumGothic" pitchFamily="2" charset="-127"/>
                <a:ea typeface="NanumGothic" pitchFamily="2" charset="-127"/>
              </a:endParaRP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412489" y="3833716"/>
            <a:ext cx="1591866" cy="173500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036999" y="2281720"/>
            <a:ext cx="1563514" cy="156351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5168449" y="2485520"/>
            <a:ext cx="1254651" cy="125465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622657" y="6914431"/>
            <a:ext cx="1544847" cy="109684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8124791" y="1638300"/>
            <a:ext cx="2314609" cy="827473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8107450" y="8125077"/>
            <a:ext cx="2711561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41"/>
              </a:lnSpc>
              <a:spcBef>
                <a:spcPct val="0"/>
              </a:spcBef>
            </a:pPr>
            <a:r>
              <a:rPr lang="en-US" sz="2284" b="1" spc="-57">
                <a:solidFill>
                  <a:srgbClr val="FFFFFF"/>
                </a:solidFill>
                <a:latin typeface="NanumGothic" pitchFamily="2" charset="-127"/>
                <a:ea typeface="NanumGothic" pitchFamily="2" charset="-127"/>
              </a:rPr>
              <a:t>준거집단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8001285">
            <a:off x="11419757" y="6702311"/>
            <a:ext cx="2240743" cy="801065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7800482">
            <a:off x="5276445" y="6936725"/>
            <a:ext cx="2218405" cy="79308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8036068" y="6386178"/>
            <a:ext cx="2608189" cy="260818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CC7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b="1">
                <a:latin typeface="NanumGothic" pitchFamily="2" charset="-127"/>
                <a:ea typeface="NanumGothic" pitchFamily="2" charset="-127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3109213" y="8728572"/>
            <a:ext cx="5566899" cy="9150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"</a:t>
            </a:r>
            <a:r>
              <a:rPr lang="en-US" sz="2600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한</a:t>
            </a:r>
            <a:r>
              <a:rPr lang="en-US" sz="2600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600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개인이</a:t>
            </a:r>
            <a:r>
              <a:rPr lang="en-US" sz="2600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600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영향</a:t>
            </a:r>
            <a:r>
              <a:rPr lang="en-US" sz="2600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600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받을</a:t>
            </a:r>
            <a:r>
              <a:rPr lang="en-US" sz="2600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600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수</a:t>
            </a:r>
            <a:r>
              <a:rPr lang="en-US" sz="2600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600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있는</a:t>
            </a:r>
            <a:r>
              <a:rPr lang="en-US" sz="2600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</a:p>
          <a:p>
            <a:pPr algn="ctr">
              <a:lnSpc>
                <a:spcPts val="3640"/>
              </a:lnSpc>
            </a:pPr>
            <a:r>
              <a:rPr lang="en-US" sz="2600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모든</a:t>
            </a:r>
            <a:r>
              <a:rPr lang="en-US" sz="2600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600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소비</a:t>
            </a:r>
            <a:r>
              <a:rPr lang="en-US" sz="2600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600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트리거를</a:t>
            </a:r>
            <a:r>
              <a:rPr lang="en-US" sz="2600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600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분석</a:t>
            </a:r>
            <a:r>
              <a:rPr lang="en-US" sz="2600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"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 rot="2608861">
            <a:off x="12796199" y="8775577"/>
            <a:ext cx="778818" cy="778818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8564258" y="6801373"/>
            <a:ext cx="1551809" cy="1551809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812469" y="664519"/>
            <a:ext cx="15080194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00"/>
              </a:lnSpc>
            </a:pPr>
            <a:r>
              <a:rPr lang="en-US" sz="6000" b="1" spc="-240" dirty="0" err="1">
                <a:solidFill>
                  <a:srgbClr val="004A98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프로파일링</a:t>
            </a:r>
            <a:r>
              <a:rPr lang="en-US" sz="6000" b="1" spc="-240" dirty="0">
                <a:solidFill>
                  <a:srgbClr val="004A98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</a:t>
            </a:r>
            <a:r>
              <a:rPr lang="en-US" sz="6000" b="1" spc="-240" dirty="0" err="1">
                <a:solidFill>
                  <a:srgbClr val="004A98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개요</a:t>
            </a:r>
            <a:endParaRPr lang="en-US" sz="6000" b="1" spc="-240" dirty="0">
              <a:solidFill>
                <a:srgbClr val="004A98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23" name="AutoShape 23"/>
          <p:cNvSpPr/>
          <p:nvPr/>
        </p:nvSpPr>
        <p:spPr>
          <a:xfrm>
            <a:off x="6549684" y="1144276"/>
            <a:ext cx="10925847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4"/>
          <p:cNvSpPr txBox="1"/>
          <p:nvPr/>
        </p:nvSpPr>
        <p:spPr>
          <a:xfrm>
            <a:off x="4495800" y="3787569"/>
            <a:ext cx="2599949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28"/>
              </a:lnSpc>
              <a:spcBef>
                <a:spcPct val="0"/>
              </a:spcBef>
            </a:pPr>
            <a:r>
              <a:rPr lang="en-US" sz="2190" b="1" spc="-54">
                <a:solidFill>
                  <a:srgbClr val="FFFFFF"/>
                </a:solidFill>
                <a:latin typeface="NanumGothic" pitchFamily="2" charset="-127"/>
                <a:ea typeface="NanumGothic" pitchFamily="2" charset="-127"/>
              </a:rPr>
              <a:t>라이프스타일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201400" y="3767041"/>
            <a:ext cx="3084614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18"/>
              </a:lnSpc>
              <a:spcBef>
                <a:spcPct val="0"/>
              </a:spcBef>
            </a:pPr>
            <a:r>
              <a:rPr lang="en-US" sz="2598" b="1" spc="-64">
                <a:solidFill>
                  <a:srgbClr val="FFFFFF"/>
                </a:solidFill>
                <a:latin typeface="NanumGothic" pitchFamily="2" charset="-127"/>
                <a:ea typeface="NanumGothic" pitchFamily="2" charset="-127"/>
              </a:rPr>
              <a:t>페르소나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036068" y="8348596"/>
            <a:ext cx="2608266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36"/>
              </a:lnSpc>
              <a:spcBef>
                <a:spcPct val="0"/>
              </a:spcBef>
            </a:pPr>
            <a:r>
              <a:rPr lang="en-US" sz="2197" b="1" spc="-54">
                <a:solidFill>
                  <a:srgbClr val="FFFFFF"/>
                </a:solidFill>
                <a:latin typeface="NanumGothic" pitchFamily="2" charset="-127"/>
                <a:ea typeface="NanumGothic" pitchFamily="2" charset="-127"/>
              </a:rPr>
              <a:t>준거집단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276600" y="4805814"/>
            <a:ext cx="4282146" cy="993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절대적으로</a:t>
            </a:r>
            <a:r>
              <a:rPr lang="en-US" sz="2400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영향</a:t>
            </a:r>
            <a:r>
              <a:rPr lang="en-US" sz="2400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받는</a:t>
            </a:r>
            <a:endParaRPr lang="en-US" sz="2400" b="1" dirty="0">
              <a:solidFill>
                <a:srgbClr val="000000"/>
              </a:solidFill>
              <a:latin typeface="NanumGothic" pitchFamily="2" charset="-127"/>
              <a:ea typeface="NanumGothic" pitchFamily="2" charset="-127"/>
            </a:endParaRPr>
          </a:p>
          <a:p>
            <a:pPr algn="ctr">
              <a:lnSpc>
                <a:spcPts val="4760"/>
              </a:lnSpc>
            </a:pPr>
            <a:r>
              <a:rPr lang="en-US" sz="3400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외부</a:t>
            </a:r>
            <a:r>
              <a:rPr lang="en-US" sz="3400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3400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요인</a:t>
            </a:r>
            <a:endParaRPr lang="en-US" sz="3400" b="1" dirty="0">
              <a:solidFill>
                <a:srgbClr val="000000"/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0515600" y="4805815"/>
            <a:ext cx="4611789" cy="993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취향</a:t>
            </a:r>
            <a:r>
              <a:rPr lang="en-US" sz="2400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, </a:t>
            </a:r>
            <a:r>
              <a:rPr lang="en-US" sz="2400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가치관</a:t>
            </a:r>
            <a:r>
              <a:rPr lang="en-US" sz="2400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, </a:t>
            </a:r>
            <a:r>
              <a:rPr lang="en-US" sz="2400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숨겨진</a:t>
            </a:r>
            <a:r>
              <a:rPr lang="en-US" sz="2400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욕망이</a:t>
            </a:r>
            <a:r>
              <a:rPr lang="en-US" sz="2400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담긴</a:t>
            </a:r>
            <a:r>
              <a:rPr lang="en-US" sz="2400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 </a:t>
            </a:r>
          </a:p>
          <a:p>
            <a:pPr algn="ctr">
              <a:lnSpc>
                <a:spcPts val="4759"/>
              </a:lnSpc>
            </a:pPr>
            <a:r>
              <a:rPr lang="en-US" sz="3399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내부</a:t>
            </a:r>
            <a:r>
              <a:rPr lang="en-US" sz="3399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심리</a:t>
            </a:r>
            <a:r>
              <a:rPr lang="en-US" sz="3399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요인</a:t>
            </a:r>
            <a:endParaRPr lang="en-US" sz="3399" b="1" dirty="0">
              <a:solidFill>
                <a:srgbClr val="000000"/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7074508" y="9108667"/>
            <a:ext cx="4531308" cy="993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귀속의식, 경쟁심리를 자극 시킬</a:t>
            </a:r>
          </a:p>
          <a:p>
            <a:pPr algn="ctr">
              <a:lnSpc>
                <a:spcPts val="4760"/>
              </a:lnSpc>
            </a:pPr>
            <a:r>
              <a:rPr lang="en-US" sz="3400" b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외부 요인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8"/>
          <p:cNvGrpSpPr/>
          <p:nvPr/>
        </p:nvGrpSpPr>
        <p:grpSpPr>
          <a:xfrm rot="-10800000">
            <a:off x="4847473" y="3567674"/>
            <a:ext cx="1498209" cy="214643"/>
            <a:chOff x="0" y="0"/>
            <a:chExt cx="3545840" cy="508000"/>
          </a:xfrm>
        </p:grpSpPr>
        <p:sp>
          <p:nvSpPr>
            <p:cNvPr id="19" name="Freeform 19"/>
            <p:cNvSpPr/>
            <p:nvPr/>
          </p:nvSpPr>
          <p:spPr>
            <a:xfrm>
              <a:off x="3098442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7DE4E3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7DE4E3"/>
            </a:solidFill>
          </p:spPr>
        </p:sp>
      </p:grpSp>
      <p:sp>
        <p:nvSpPr>
          <p:cNvPr id="2" name="TextBox 2"/>
          <p:cNvSpPr txBox="1"/>
          <p:nvPr/>
        </p:nvSpPr>
        <p:spPr>
          <a:xfrm>
            <a:off x="6230567" y="8740086"/>
            <a:ext cx="11244964" cy="579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 b="1" spc="-140" dirty="0">
                <a:solidFill>
                  <a:srgbClr val="494949"/>
                </a:solidFill>
                <a:latin typeface="NanumGothic" pitchFamily="2" charset="-127"/>
                <a:ea typeface="NanumGothic" pitchFamily="2" charset="-127"/>
              </a:rPr>
              <a:t>"</a:t>
            </a:r>
            <a:r>
              <a:rPr lang="en-US" sz="3500" b="1" spc="-140" dirty="0" err="1">
                <a:solidFill>
                  <a:srgbClr val="494949"/>
                </a:solidFill>
                <a:latin typeface="NanumGothic" pitchFamily="2" charset="-127"/>
                <a:ea typeface="NanumGothic" pitchFamily="2" charset="-127"/>
              </a:rPr>
              <a:t>집돌이</a:t>
            </a:r>
            <a:r>
              <a:rPr lang="en-US" sz="3500" b="1" spc="-140" dirty="0">
                <a:solidFill>
                  <a:srgbClr val="494949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3500" b="1" spc="-140" dirty="0" err="1">
                <a:solidFill>
                  <a:srgbClr val="494949"/>
                </a:solidFill>
                <a:latin typeface="NanumGothic" pitchFamily="2" charset="-127"/>
                <a:ea typeface="NanumGothic" pitchFamily="2" charset="-127"/>
              </a:rPr>
              <a:t>A씨의</a:t>
            </a:r>
            <a:r>
              <a:rPr lang="en-US" sz="3500" b="1" spc="-140" dirty="0">
                <a:solidFill>
                  <a:srgbClr val="494949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3500" b="1" spc="-140" dirty="0" err="1">
                <a:solidFill>
                  <a:srgbClr val="494949"/>
                </a:solidFill>
                <a:latin typeface="NanumGothic" pitchFamily="2" charset="-127"/>
                <a:ea typeface="NanumGothic" pitchFamily="2" charset="-127"/>
              </a:rPr>
              <a:t>소비는</a:t>
            </a:r>
            <a:r>
              <a:rPr lang="en-US" sz="3500" b="1" spc="-140" dirty="0">
                <a:solidFill>
                  <a:srgbClr val="494949"/>
                </a:solidFill>
                <a:latin typeface="NanumGothic" pitchFamily="2" charset="-127"/>
                <a:ea typeface="NanumGothic" pitchFamily="2" charset="-127"/>
              </a:rPr>
              <a:t> 집 </a:t>
            </a:r>
            <a:r>
              <a:rPr lang="en-US" sz="3500" b="1" spc="-140" dirty="0" err="1">
                <a:solidFill>
                  <a:srgbClr val="494949"/>
                </a:solidFill>
                <a:latin typeface="NanumGothic" pitchFamily="2" charset="-127"/>
                <a:ea typeface="NanumGothic" pitchFamily="2" charset="-127"/>
              </a:rPr>
              <a:t>반경</a:t>
            </a:r>
            <a:r>
              <a:rPr lang="en-US" sz="3500" b="1" spc="-140" dirty="0">
                <a:solidFill>
                  <a:srgbClr val="494949"/>
                </a:solidFill>
                <a:latin typeface="NanumGothic" pitchFamily="2" charset="-127"/>
                <a:ea typeface="NanumGothic" pitchFamily="2" charset="-127"/>
              </a:rPr>
              <a:t> 500m안에서 </a:t>
            </a:r>
            <a:r>
              <a:rPr lang="en-US" sz="3500" b="1" spc="-140" dirty="0" err="1">
                <a:solidFill>
                  <a:srgbClr val="494949"/>
                </a:solidFill>
                <a:latin typeface="NanumGothic" pitchFamily="2" charset="-127"/>
                <a:ea typeface="NanumGothic" pitchFamily="2" charset="-127"/>
              </a:rPr>
              <a:t>모두</a:t>
            </a:r>
            <a:r>
              <a:rPr lang="en-US" sz="3500" b="1" spc="-140" dirty="0">
                <a:solidFill>
                  <a:srgbClr val="494949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3500" b="1" spc="-140" dirty="0" err="1">
                <a:solidFill>
                  <a:srgbClr val="494949"/>
                </a:solidFill>
                <a:latin typeface="NanumGothic" pitchFamily="2" charset="-127"/>
                <a:ea typeface="NanumGothic" pitchFamily="2" charset="-127"/>
              </a:rPr>
              <a:t>해결됩니다</a:t>
            </a:r>
            <a:r>
              <a:rPr lang="en-US" sz="3500" b="1" spc="-140" dirty="0">
                <a:solidFill>
                  <a:srgbClr val="494949"/>
                </a:solidFill>
                <a:latin typeface="NanumGothic" pitchFamily="2" charset="-127"/>
                <a:ea typeface="NanumGothic" pitchFamily="2" charset="-127"/>
              </a:rPr>
              <a:t>."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868452" y="3270939"/>
            <a:ext cx="3257501" cy="808112"/>
            <a:chOff x="0" y="0"/>
            <a:chExt cx="672944" cy="1669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6B7DE8"/>
            </a:solidFill>
          </p:spPr>
          <p:txBody>
            <a:bodyPr/>
            <a:lstStyle/>
            <a:p>
              <a:endParaRPr lang="ko-Kore-KR" altLang="en-US" sz="2000" b="1" dirty="0">
                <a:solidFill>
                  <a:schemeClr val="bg1"/>
                </a:solidFill>
                <a:latin typeface="NanumGothic" pitchFamily="2" charset="-127"/>
                <a:ea typeface="NanumGothic" pitchFamily="2" charset="-127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000" b="1" spc="-60">
                  <a:solidFill>
                    <a:schemeClr val="bg1"/>
                  </a:solidFill>
                  <a:latin typeface="NanumGothic" pitchFamily="2" charset="-127"/>
                  <a:ea typeface="NanumGothic" pitchFamily="2" charset="-127"/>
                </a:rPr>
                <a:t>집순이집돌이지수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868452" y="4768019"/>
            <a:ext cx="3257501" cy="808112"/>
            <a:chOff x="0" y="0"/>
            <a:chExt cx="672944" cy="1669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EDAD8"/>
            </a:solidFill>
          </p:spPr>
          <p:txBody>
            <a:bodyPr/>
            <a:lstStyle/>
            <a:p>
              <a:endParaRPr lang="ko-Kore-KR" altLang="en-US" sz="2000" b="1" dirty="0">
                <a:solidFill>
                  <a:schemeClr val="bg1"/>
                </a:solidFill>
                <a:latin typeface="NanumGothic" pitchFamily="2" charset="-127"/>
                <a:ea typeface="NanumGothic" pitchFamily="2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000" b="1" spc="-60">
                  <a:solidFill>
                    <a:schemeClr val="bg1"/>
                  </a:solidFill>
                  <a:latin typeface="NanumGothic" pitchFamily="2" charset="-127"/>
                  <a:ea typeface="NanumGothic" pitchFamily="2" charset="-127"/>
                </a:rPr>
                <a:t>워라밸지수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868452" y="6265098"/>
            <a:ext cx="3257501" cy="808112"/>
            <a:chOff x="0" y="0"/>
            <a:chExt cx="672944" cy="16694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000" b="1" spc="-60" dirty="0" err="1">
                  <a:solidFill>
                    <a:schemeClr val="bg1"/>
                  </a:solidFill>
                  <a:latin typeface="NanumGothic" pitchFamily="2" charset="-127"/>
                  <a:ea typeface="NanumGothic" pitchFamily="2" charset="-127"/>
                </a:rPr>
                <a:t>FORME지수</a:t>
              </a:r>
              <a:endParaRPr lang="en-US" sz="2000" b="1" spc="-60" dirty="0">
                <a:solidFill>
                  <a:schemeClr val="bg1"/>
                </a:solidFill>
                <a:latin typeface="NanumGothic" pitchFamily="2" charset="-127"/>
                <a:ea typeface="NanumGothic" pitchFamily="2" charset="-127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 rot="-10800000">
            <a:off x="4847473" y="6561833"/>
            <a:ext cx="1498209" cy="214643"/>
            <a:chOff x="0" y="0"/>
            <a:chExt cx="3545840" cy="508000"/>
          </a:xfrm>
        </p:grpSpPr>
        <p:sp>
          <p:nvSpPr>
            <p:cNvPr id="13" name="Freeform 13"/>
            <p:cNvSpPr/>
            <p:nvPr/>
          </p:nvSpPr>
          <p:spPr>
            <a:xfrm>
              <a:off x="3098442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id="15" name="Group 15"/>
          <p:cNvGrpSpPr/>
          <p:nvPr/>
        </p:nvGrpSpPr>
        <p:grpSpPr>
          <a:xfrm rot="-10800000">
            <a:off x="4883487" y="5045703"/>
            <a:ext cx="1498209" cy="214643"/>
            <a:chOff x="0" y="0"/>
            <a:chExt cx="3545840" cy="508000"/>
          </a:xfrm>
        </p:grpSpPr>
        <p:sp>
          <p:nvSpPr>
            <p:cNvPr id="16" name="Freeform 16"/>
            <p:cNvSpPr/>
            <p:nvPr/>
          </p:nvSpPr>
          <p:spPr>
            <a:xfrm>
              <a:off x="3098442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</p:grpSp>
      <p:sp>
        <p:nvSpPr>
          <p:cNvPr id="28" name="Freeform 28"/>
          <p:cNvSpPr/>
          <p:nvPr/>
        </p:nvSpPr>
        <p:spPr>
          <a:xfrm>
            <a:off x="13162047" y="6207948"/>
            <a:ext cx="3257501" cy="808112"/>
          </a:xfrm>
          <a:custGeom>
            <a:avLst/>
            <a:gdLst/>
            <a:ahLst/>
            <a:cxnLst/>
            <a:rect l="l" t="t" r="r" b="b"/>
            <a:pathLst>
              <a:path w="672944" h="166942">
                <a:moveTo>
                  <a:pt x="0" y="0"/>
                </a:moveTo>
                <a:lnTo>
                  <a:pt x="672944" y="0"/>
                </a:lnTo>
                <a:lnTo>
                  <a:pt x="672944" y="166942"/>
                </a:lnTo>
                <a:lnTo>
                  <a:pt x="0" y="166942"/>
                </a:lnTo>
                <a:close/>
              </a:path>
            </a:pathLst>
          </a:custGeom>
          <a:solidFill>
            <a:srgbClr val="6B7DE8"/>
          </a:solidFill>
        </p:spPr>
      </p:sp>
      <p:grpSp>
        <p:nvGrpSpPr>
          <p:cNvPr id="30" name="Group 30"/>
          <p:cNvGrpSpPr/>
          <p:nvPr/>
        </p:nvGrpSpPr>
        <p:grpSpPr>
          <a:xfrm>
            <a:off x="11926677" y="6504683"/>
            <a:ext cx="1498209" cy="214643"/>
            <a:chOff x="0" y="0"/>
            <a:chExt cx="3545840" cy="508000"/>
          </a:xfrm>
        </p:grpSpPr>
        <p:sp>
          <p:nvSpPr>
            <p:cNvPr id="31" name="Freeform 31"/>
            <p:cNvSpPr/>
            <p:nvPr/>
          </p:nvSpPr>
          <p:spPr>
            <a:xfrm>
              <a:off x="3098442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2498D4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2498D4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11926677" y="5045702"/>
            <a:ext cx="1498209" cy="214643"/>
            <a:chOff x="0" y="0"/>
            <a:chExt cx="3545840" cy="508000"/>
          </a:xfrm>
        </p:grpSpPr>
        <p:sp>
          <p:nvSpPr>
            <p:cNvPr id="34" name="Freeform 34"/>
            <p:cNvSpPr/>
            <p:nvPr/>
          </p:nvSpPr>
          <p:spPr>
            <a:xfrm>
              <a:off x="3098442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11926677" y="3510524"/>
            <a:ext cx="1498209" cy="214643"/>
            <a:chOff x="0" y="0"/>
            <a:chExt cx="3545840" cy="508000"/>
          </a:xfrm>
        </p:grpSpPr>
        <p:sp>
          <p:nvSpPr>
            <p:cNvPr id="37" name="Freeform 37"/>
            <p:cNvSpPr/>
            <p:nvPr/>
          </p:nvSpPr>
          <p:spPr>
            <a:xfrm>
              <a:off x="3098442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</p:grpSp>
      <p:sp>
        <p:nvSpPr>
          <p:cNvPr id="39" name="AutoShape 39"/>
          <p:cNvSpPr/>
          <p:nvPr/>
        </p:nvSpPr>
        <p:spPr>
          <a:xfrm rot="5400000">
            <a:off x="4848603" y="5153025"/>
            <a:ext cx="2994159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AutoShape 40"/>
          <p:cNvSpPr/>
          <p:nvPr/>
        </p:nvSpPr>
        <p:spPr>
          <a:xfrm rot="5400000">
            <a:off x="10429597" y="5095875"/>
            <a:ext cx="2994159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AutoShape 41"/>
          <p:cNvSpPr/>
          <p:nvPr/>
        </p:nvSpPr>
        <p:spPr>
          <a:xfrm rot="-12192">
            <a:off x="6345699" y="5133576"/>
            <a:ext cx="5596600" cy="19848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2" name="Group 42"/>
          <p:cNvGrpSpPr/>
          <p:nvPr/>
        </p:nvGrpSpPr>
        <p:grpSpPr>
          <a:xfrm>
            <a:off x="7438461" y="3449738"/>
            <a:ext cx="3372408" cy="3387524"/>
            <a:chOff x="1813" y="0"/>
            <a:chExt cx="809173" cy="812800"/>
          </a:xfrm>
        </p:grpSpPr>
        <p:sp>
          <p:nvSpPr>
            <p:cNvPr id="43" name="Freeform 4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CC7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76200" y="22449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r>
                <a:rPr lang="en-US" sz="3000" b="1" spc="-75" dirty="0" err="1">
                  <a:solidFill>
                    <a:schemeClr val="bg1"/>
                  </a:solidFill>
                  <a:latin typeface="NanumGothic" pitchFamily="2" charset="-127"/>
                  <a:ea typeface="NanumGothic" pitchFamily="2" charset="-127"/>
                </a:rPr>
                <a:t>라이프스타일</a:t>
              </a:r>
              <a:endParaRPr lang="en-US" sz="3000" b="1" spc="-75" dirty="0">
                <a:solidFill>
                  <a:schemeClr val="bg1"/>
                </a:solidFill>
                <a:latin typeface="NanumGothic" pitchFamily="2" charset="-127"/>
                <a:ea typeface="NanumGothic" pitchFamily="2" charset="-127"/>
              </a:endParaRPr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812469" y="664519"/>
            <a:ext cx="15080194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00"/>
              </a:lnSpc>
            </a:pPr>
            <a:r>
              <a:rPr lang="en-US" sz="6000" b="1" spc="-240" dirty="0" err="1">
                <a:solidFill>
                  <a:srgbClr val="004A98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프로파일링</a:t>
            </a:r>
            <a:r>
              <a:rPr lang="en-US" sz="6000" b="1" spc="-240" dirty="0">
                <a:solidFill>
                  <a:srgbClr val="004A98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</a:t>
            </a:r>
            <a:r>
              <a:rPr lang="en-US" sz="6000" b="1" spc="-240" dirty="0" err="1">
                <a:solidFill>
                  <a:srgbClr val="004A98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개요</a:t>
            </a:r>
            <a:endParaRPr lang="en-US" sz="6000" b="1" spc="-240" dirty="0">
              <a:solidFill>
                <a:srgbClr val="004A98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46" name="AutoShape 46"/>
          <p:cNvSpPr/>
          <p:nvPr/>
        </p:nvSpPr>
        <p:spPr>
          <a:xfrm>
            <a:off x="6439080" y="1144276"/>
            <a:ext cx="11036451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4790FA1-BA8B-61C5-C396-475D7FA064F8}"/>
              </a:ext>
            </a:extLst>
          </p:cNvPr>
          <p:cNvSpPr txBox="1"/>
          <p:nvPr/>
        </p:nvSpPr>
        <p:spPr>
          <a:xfrm>
            <a:off x="2447934" y="3455890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000" b="1" dirty="0">
                <a:solidFill>
                  <a:schemeClr val="bg1"/>
                </a:solidFill>
                <a:latin typeface="NanumGothic" pitchFamily="2" charset="-127"/>
                <a:ea typeface="NanumGothic" pitchFamily="2" charset="-127"/>
              </a:rPr>
              <a:t>집순이집돌이지수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85558BB-B15F-7436-A11D-B4AC340B2296}"/>
              </a:ext>
            </a:extLst>
          </p:cNvPr>
          <p:cNvSpPr txBox="1"/>
          <p:nvPr/>
        </p:nvSpPr>
        <p:spPr>
          <a:xfrm>
            <a:off x="2757761" y="4984015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000" b="1" dirty="0">
                <a:solidFill>
                  <a:schemeClr val="bg1"/>
                </a:solidFill>
                <a:latin typeface="NanumGothic" pitchFamily="2" charset="-127"/>
                <a:ea typeface="NanumGothic" pitchFamily="2" charset="-127"/>
              </a:rPr>
              <a:t>워라밸지수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8BB44FB-6CDF-3F73-029E-D2C576CFE362}"/>
              </a:ext>
            </a:extLst>
          </p:cNvPr>
          <p:cNvSpPr txBox="1"/>
          <p:nvPr/>
        </p:nvSpPr>
        <p:spPr>
          <a:xfrm>
            <a:off x="2651181" y="6469874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>
                <a:solidFill>
                  <a:schemeClr val="bg1"/>
                </a:solidFill>
                <a:latin typeface="NanumGothic" pitchFamily="2" charset="-127"/>
                <a:ea typeface="NanumGothic" pitchFamily="2" charset="-127"/>
              </a:rPr>
              <a:t>F</a:t>
            </a:r>
            <a:r>
              <a:rPr kumimoji="1" lang="en-US" altLang="ko-KR" sz="2000" b="1" dirty="0">
                <a:solidFill>
                  <a:schemeClr val="bg1"/>
                </a:solidFill>
                <a:latin typeface="NanumGothic" pitchFamily="2" charset="-127"/>
                <a:ea typeface="NanumGothic" pitchFamily="2" charset="-127"/>
              </a:rPr>
              <a:t>ORME </a:t>
            </a:r>
            <a:r>
              <a:rPr kumimoji="1" lang="ko-KR" altLang="en-US" sz="2000" b="1" dirty="0">
                <a:solidFill>
                  <a:schemeClr val="bg1"/>
                </a:solidFill>
                <a:latin typeface="NanumGothic" pitchFamily="2" charset="-127"/>
                <a:ea typeface="NanumGothic" pitchFamily="2" charset="-127"/>
              </a:rPr>
              <a:t>지수</a:t>
            </a:r>
            <a:endParaRPr kumimoji="1" lang="ko-Kore-KR" altLang="en-US" sz="2000" b="1" dirty="0">
              <a:solidFill>
                <a:schemeClr val="bg1"/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30AE5B-4047-964B-E641-5D6CC1E7B719}"/>
              </a:ext>
            </a:extLst>
          </p:cNvPr>
          <p:cNvSpPr txBox="1"/>
          <p:nvPr/>
        </p:nvSpPr>
        <p:spPr>
          <a:xfrm>
            <a:off x="14170641" y="6405853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>
                <a:solidFill>
                  <a:schemeClr val="bg1"/>
                </a:solidFill>
                <a:latin typeface="NanumGothic" pitchFamily="2" charset="-127"/>
                <a:ea typeface="NanumGothic" pitchFamily="2" charset="-127"/>
              </a:rPr>
              <a:t>YOLO</a:t>
            </a:r>
            <a:r>
              <a:rPr kumimoji="1" lang="ko-Kore-KR" altLang="en-US" sz="2000" b="1" dirty="0">
                <a:solidFill>
                  <a:schemeClr val="bg1"/>
                </a:solidFill>
                <a:latin typeface="NanumGothic" pitchFamily="2" charset="-127"/>
                <a:ea typeface="NanumGothic" pitchFamily="2" charset="-127"/>
              </a:rPr>
              <a:t>지수</a:t>
            </a:r>
          </a:p>
        </p:txBody>
      </p:sp>
      <p:grpSp>
        <p:nvGrpSpPr>
          <p:cNvPr id="54" name="Group 20">
            <a:extLst>
              <a:ext uri="{FF2B5EF4-FFF2-40B4-BE49-F238E27FC236}">
                <a16:creationId xmlns:a16="http://schemas.microsoft.com/office/drawing/2014/main" id="{A59B20F8-5E50-476D-9591-3176CC796B61}"/>
              </a:ext>
            </a:extLst>
          </p:cNvPr>
          <p:cNvGrpSpPr/>
          <p:nvPr/>
        </p:nvGrpSpPr>
        <p:grpSpPr>
          <a:xfrm>
            <a:off x="13162047" y="3213789"/>
            <a:ext cx="3257501" cy="808112"/>
            <a:chOff x="0" y="0"/>
            <a:chExt cx="672944" cy="166942"/>
          </a:xfrm>
        </p:grpSpPr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2258D6BC-8903-EF21-F8EA-B668E423D4D6}"/>
                </a:ext>
              </a:extLst>
            </p:cNvPr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id="56" name="TextBox 22">
              <a:extLst>
                <a:ext uri="{FF2B5EF4-FFF2-40B4-BE49-F238E27FC236}">
                  <a16:creationId xmlns:a16="http://schemas.microsoft.com/office/drawing/2014/main" id="{47816A64-2FDB-EB83-7E9F-FEE05EF7767C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400" b="1" spc="-60">
                  <a:solidFill>
                    <a:srgbClr val="FFFFFF"/>
                  </a:solidFill>
                  <a:latin typeface="NanumGothic" pitchFamily="2" charset="-127"/>
                  <a:ea typeface="NanumGothic" pitchFamily="2" charset="-127"/>
                </a:rPr>
                <a:t>YOLO지수</a:t>
              </a:r>
            </a:p>
          </p:txBody>
        </p:sp>
      </p:grpSp>
      <p:sp>
        <p:nvSpPr>
          <p:cNvPr id="58" name="Freeform 24">
            <a:extLst>
              <a:ext uri="{FF2B5EF4-FFF2-40B4-BE49-F238E27FC236}">
                <a16:creationId xmlns:a16="http://schemas.microsoft.com/office/drawing/2014/main" id="{30B3B455-2C71-5322-DAE9-3CB069C38B39}"/>
              </a:ext>
            </a:extLst>
          </p:cNvPr>
          <p:cNvSpPr/>
          <p:nvPr/>
        </p:nvSpPr>
        <p:spPr>
          <a:xfrm>
            <a:off x="13162047" y="4710869"/>
            <a:ext cx="3257501" cy="808112"/>
          </a:xfrm>
          <a:custGeom>
            <a:avLst/>
            <a:gdLst/>
            <a:ahLst/>
            <a:cxnLst/>
            <a:rect l="l" t="t" r="r" b="b"/>
            <a:pathLst>
              <a:path w="672944" h="166942">
                <a:moveTo>
                  <a:pt x="0" y="0"/>
                </a:moveTo>
                <a:lnTo>
                  <a:pt x="672944" y="0"/>
                </a:lnTo>
                <a:lnTo>
                  <a:pt x="672944" y="166942"/>
                </a:lnTo>
                <a:lnTo>
                  <a:pt x="0" y="166942"/>
                </a:lnTo>
                <a:close/>
              </a:path>
            </a:pathLst>
          </a:custGeom>
          <a:solidFill>
            <a:srgbClr val="37C9EF"/>
          </a:solidFill>
        </p:spPr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878D91D-67B9-E553-1225-3531135550B1}"/>
              </a:ext>
            </a:extLst>
          </p:cNvPr>
          <p:cNvSpPr txBox="1"/>
          <p:nvPr/>
        </p:nvSpPr>
        <p:spPr>
          <a:xfrm>
            <a:off x="13803064" y="3408827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000" b="1" dirty="0">
                <a:solidFill>
                  <a:schemeClr val="bg1"/>
                </a:solidFill>
                <a:latin typeface="NanumGothic" pitchFamily="2" charset="-127"/>
                <a:ea typeface="NanumGothic" pitchFamily="2" charset="-127"/>
              </a:rPr>
              <a:t>온라인 의존지수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9459DC1-FAC6-2890-F717-1E22611286A9}"/>
              </a:ext>
            </a:extLst>
          </p:cNvPr>
          <p:cNvSpPr txBox="1"/>
          <p:nvPr/>
        </p:nvSpPr>
        <p:spPr>
          <a:xfrm>
            <a:off x="13981148" y="4933382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>
                <a:solidFill>
                  <a:schemeClr val="bg1"/>
                </a:solidFill>
                <a:latin typeface="NanumGothic" pitchFamily="2" charset="-127"/>
                <a:ea typeface="NanumGothic" pitchFamily="2" charset="-127"/>
              </a:rPr>
              <a:t>LUXURY</a:t>
            </a:r>
            <a:r>
              <a:rPr kumimoji="1" lang="ko-Kore-KR" altLang="en-US" sz="2000" b="1" dirty="0">
                <a:solidFill>
                  <a:schemeClr val="bg1"/>
                </a:solidFill>
                <a:latin typeface="NanumGothic" pitchFamily="2" charset="-127"/>
                <a:ea typeface="NanumGothic" pitchFamily="2" charset="-127"/>
              </a:rPr>
              <a:t>지수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9"/>
          <p:cNvGrpSpPr/>
          <p:nvPr/>
        </p:nvGrpSpPr>
        <p:grpSpPr>
          <a:xfrm>
            <a:off x="11926677" y="6504683"/>
            <a:ext cx="1498209" cy="214643"/>
            <a:chOff x="0" y="0"/>
            <a:chExt cx="3545840" cy="508000"/>
          </a:xfrm>
        </p:grpSpPr>
        <p:sp>
          <p:nvSpPr>
            <p:cNvPr id="30" name="Freeform 30"/>
            <p:cNvSpPr/>
            <p:nvPr/>
          </p:nvSpPr>
          <p:spPr>
            <a:xfrm>
              <a:off x="3098442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2498D4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2498D4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1926677" y="3510524"/>
            <a:ext cx="1498209" cy="214643"/>
            <a:chOff x="0" y="0"/>
            <a:chExt cx="3545840" cy="508000"/>
          </a:xfrm>
        </p:grpSpPr>
        <p:sp>
          <p:nvSpPr>
            <p:cNvPr id="37" name="Freeform 37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3098442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</p:grpSp>
      <p:grpSp>
        <p:nvGrpSpPr>
          <p:cNvPr id="17" name="Group 17"/>
          <p:cNvGrpSpPr/>
          <p:nvPr/>
        </p:nvGrpSpPr>
        <p:grpSpPr>
          <a:xfrm rot="-10800000">
            <a:off x="4847473" y="3567674"/>
            <a:ext cx="1498209" cy="214643"/>
            <a:chOff x="0" y="0"/>
            <a:chExt cx="3545840" cy="508000"/>
          </a:xfrm>
        </p:grpSpPr>
        <p:sp>
          <p:nvSpPr>
            <p:cNvPr id="18" name="Freeform 18"/>
            <p:cNvSpPr/>
            <p:nvPr/>
          </p:nvSpPr>
          <p:spPr>
            <a:xfrm>
              <a:off x="3098442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7DE4E3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7DE4E3"/>
            </a:solidFill>
          </p:spPr>
        </p:sp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655243" y="2898593"/>
            <a:ext cx="4829750" cy="45432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868452" y="3270939"/>
            <a:ext cx="3257501" cy="808112"/>
            <a:chOff x="0" y="0"/>
            <a:chExt cx="672944" cy="1669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6B7DE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400" b="1" spc="-60">
                  <a:solidFill>
                    <a:srgbClr val="FFFFFF"/>
                  </a:solidFill>
                  <a:latin typeface="NanumGothic" pitchFamily="2" charset="-127"/>
                  <a:ea typeface="NanumGothic" pitchFamily="2" charset="-127"/>
                </a:rPr>
                <a:t>YOLO지수_H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68452" y="4768019"/>
            <a:ext cx="3257501" cy="808112"/>
            <a:chOff x="0" y="0"/>
            <a:chExt cx="672944" cy="1669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400" b="1" spc="-60">
                  <a:solidFill>
                    <a:srgbClr val="FFFFFF"/>
                  </a:solidFill>
                  <a:latin typeface="NanumGothic" pitchFamily="2" charset="-127"/>
                  <a:ea typeface="NanumGothic" pitchFamily="2" charset="-127"/>
                </a:rPr>
                <a:t>LUXUARY지수_C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868452" y="6265098"/>
            <a:ext cx="3257501" cy="808112"/>
            <a:chOff x="0" y="0"/>
            <a:chExt cx="672944" cy="16694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400" b="1" spc="-60">
                  <a:solidFill>
                    <a:srgbClr val="FFFFFF"/>
                  </a:solidFill>
                  <a:latin typeface="NanumGothic" pitchFamily="2" charset="-127"/>
                  <a:ea typeface="NanumGothic" pitchFamily="2" charset="-127"/>
                </a:rPr>
                <a:t>FORME지수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4847473" y="6561833"/>
            <a:ext cx="1498209" cy="214643"/>
            <a:chOff x="0" y="0"/>
            <a:chExt cx="3545840" cy="508000"/>
          </a:xfrm>
        </p:grpSpPr>
        <p:sp>
          <p:nvSpPr>
            <p:cNvPr id="12" name="Freeform 12"/>
            <p:cNvSpPr/>
            <p:nvPr/>
          </p:nvSpPr>
          <p:spPr>
            <a:xfrm>
              <a:off x="3098442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id="14" name="Group 14"/>
          <p:cNvGrpSpPr/>
          <p:nvPr/>
        </p:nvGrpSpPr>
        <p:grpSpPr>
          <a:xfrm rot="-10800000">
            <a:off x="4847473" y="5064753"/>
            <a:ext cx="1498209" cy="214643"/>
            <a:chOff x="0" y="0"/>
            <a:chExt cx="3545840" cy="508000"/>
          </a:xfrm>
        </p:grpSpPr>
        <p:sp>
          <p:nvSpPr>
            <p:cNvPr id="15" name="Freeform 15"/>
            <p:cNvSpPr/>
            <p:nvPr/>
          </p:nvSpPr>
          <p:spPr>
            <a:xfrm>
              <a:off x="3098442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3162047" y="3213789"/>
            <a:ext cx="3257501" cy="808112"/>
            <a:chOff x="0" y="0"/>
            <a:chExt cx="672944" cy="16694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400" b="1" spc="-60">
                  <a:solidFill>
                    <a:srgbClr val="FFFFFF"/>
                  </a:solidFill>
                  <a:latin typeface="NanumGothic" pitchFamily="2" charset="-127"/>
                  <a:ea typeface="NanumGothic" pitchFamily="2" charset="-127"/>
                </a:rPr>
                <a:t>YOLO지수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162047" y="4710869"/>
            <a:ext cx="3257501" cy="808112"/>
            <a:chOff x="0" y="0"/>
            <a:chExt cx="672944" cy="16694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400" b="1" spc="-60">
                  <a:solidFill>
                    <a:srgbClr val="FFFFFF"/>
                  </a:solidFill>
                  <a:latin typeface="NanumGothic" pitchFamily="2" charset="-127"/>
                  <a:ea typeface="NanumGothic" pitchFamily="2" charset="-127"/>
                </a:rPr>
                <a:t>LUXUARY지수</a:t>
              </a:r>
            </a:p>
          </p:txBody>
        </p:sp>
      </p:grpSp>
      <p:sp>
        <p:nvSpPr>
          <p:cNvPr id="27" name="Freeform 27"/>
          <p:cNvSpPr/>
          <p:nvPr/>
        </p:nvSpPr>
        <p:spPr>
          <a:xfrm>
            <a:off x="13162047" y="6207948"/>
            <a:ext cx="3257501" cy="808112"/>
          </a:xfrm>
          <a:custGeom>
            <a:avLst/>
            <a:gdLst/>
            <a:ahLst/>
            <a:cxnLst/>
            <a:rect l="l" t="t" r="r" b="b"/>
            <a:pathLst>
              <a:path w="672944" h="166942">
                <a:moveTo>
                  <a:pt x="0" y="0"/>
                </a:moveTo>
                <a:lnTo>
                  <a:pt x="672944" y="0"/>
                </a:lnTo>
                <a:lnTo>
                  <a:pt x="672944" y="166942"/>
                </a:lnTo>
                <a:lnTo>
                  <a:pt x="0" y="166942"/>
                </a:lnTo>
                <a:close/>
              </a:path>
            </a:pathLst>
          </a:custGeom>
          <a:solidFill>
            <a:srgbClr val="6B7DE8"/>
          </a:solidFill>
        </p:spPr>
      </p:sp>
      <p:grpSp>
        <p:nvGrpSpPr>
          <p:cNvPr id="32" name="Group 32"/>
          <p:cNvGrpSpPr/>
          <p:nvPr/>
        </p:nvGrpSpPr>
        <p:grpSpPr>
          <a:xfrm>
            <a:off x="11926677" y="5007604"/>
            <a:ext cx="1498209" cy="214643"/>
            <a:chOff x="0" y="0"/>
            <a:chExt cx="3545840" cy="508000"/>
          </a:xfrm>
        </p:grpSpPr>
        <p:sp>
          <p:nvSpPr>
            <p:cNvPr id="33" name="Freeform 33"/>
            <p:cNvSpPr/>
            <p:nvPr/>
          </p:nvSpPr>
          <p:spPr>
            <a:xfrm>
              <a:off x="3098442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</p:grpSp>
      <p:sp>
        <p:nvSpPr>
          <p:cNvPr id="38" name="AutoShape 38"/>
          <p:cNvSpPr/>
          <p:nvPr/>
        </p:nvSpPr>
        <p:spPr>
          <a:xfrm rot="5400000">
            <a:off x="4848603" y="5153025"/>
            <a:ext cx="2994159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AutoShape 39"/>
          <p:cNvSpPr/>
          <p:nvPr/>
        </p:nvSpPr>
        <p:spPr>
          <a:xfrm rot="5400000">
            <a:off x="10429597" y="5095875"/>
            <a:ext cx="2994159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0" name="Group 40"/>
          <p:cNvGrpSpPr/>
          <p:nvPr/>
        </p:nvGrpSpPr>
        <p:grpSpPr>
          <a:xfrm>
            <a:off x="7444013" y="3546242"/>
            <a:ext cx="3237156" cy="3251666"/>
            <a:chOff x="1813" y="0"/>
            <a:chExt cx="809173" cy="812800"/>
          </a:xfrm>
        </p:grpSpPr>
        <p:sp>
          <p:nvSpPr>
            <p:cNvPr id="41" name="Freeform 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CC7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76200" y="34078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r>
                <a:rPr lang="en-US" sz="3000" b="1" spc="-75" dirty="0" err="1">
                  <a:solidFill>
                    <a:srgbClr val="FFFFFF"/>
                  </a:solidFill>
                  <a:latin typeface="NanumGothic" pitchFamily="2" charset="-127"/>
                  <a:ea typeface="NanumGothic" pitchFamily="2" charset="-127"/>
                </a:rPr>
                <a:t>소비페르소나</a:t>
              </a:r>
              <a:endParaRPr lang="en-US" sz="3000" b="1" spc="-75" dirty="0">
                <a:solidFill>
                  <a:srgbClr val="FFFFFF"/>
                </a:solidFill>
                <a:latin typeface="NanumGothic" pitchFamily="2" charset="-127"/>
                <a:ea typeface="NanumGothic" pitchFamily="2" charset="-127"/>
              </a:endParaRP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812469" y="664519"/>
            <a:ext cx="15080194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00"/>
              </a:lnSpc>
            </a:pPr>
            <a:r>
              <a:rPr lang="en-US" sz="6000" b="1" spc="-240" dirty="0" err="1">
                <a:solidFill>
                  <a:srgbClr val="004A98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프로파일링</a:t>
            </a:r>
            <a:r>
              <a:rPr lang="en-US" sz="6000" b="1" spc="-240" dirty="0">
                <a:solidFill>
                  <a:srgbClr val="004A98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</a:t>
            </a:r>
            <a:r>
              <a:rPr lang="en-US" sz="6000" b="1" spc="-240" dirty="0" err="1">
                <a:solidFill>
                  <a:srgbClr val="004A98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개요</a:t>
            </a:r>
            <a:endParaRPr lang="en-US" sz="6000" b="1" spc="-240" dirty="0">
              <a:solidFill>
                <a:srgbClr val="004A98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44" name="AutoShape 44"/>
          <p:cNvSpPr/>
          <p:nvPr/>
        </p:nvSpPr>
        <p:spPr>
          <a:xfrm>
            <a:off x="6485508" y="1144276"/>
            <a:ext cx="10990023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6" name="TextBox 46"/>
          <p:cNvSpPr txBox="1"/>
          <p:nvPr/>
        </p:nvSpPr>
        <p:spPr>
          <a:xfrm>
            <a:off x="7140924" y="8531225"/>
            <a:ext cx="10334607" cy="1207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 dirty="0">
                <a:solidFill>
                  <a:srgbClr val="3B3B3B"/>
                </a:solidFill>
                <a:latin typeface="NanumGothic" pitchFamily="2" charset="-127"/>
                <a:ea typeface="NanumGothic" pitchFamily="2" charset="-127"/>
              </a:rPr>
              <a:t>"</a:t>
            </a:r>
            <a:r>
              <a:rPr lang="en-US" sz="3500" b="1" dirty="0" err="1">
                <a:solidFill>
                  <a:srgbClr val="3B3B3B"/>
                </a:solidFill>
                <a:latin typeface="NanumGothic" pitchFamily="2" charset="-127"/>
                <a:ea typeface="NanumGothic" pitchFamily="2" charset="-127"/>
              </a:rPr>
              <a:t>B씨의</a:t>
            </a:r>
            <a:r>
              <a:rPr lang="en-US" sz="3500" b="1" dirty="0">
                <a:solidFill>
                  <a:srgbClr val="3B3B3B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3500" b="1" dirty="0" err="1">
                <a:solidFill>
                  <a:srgbClr val="3B3B3B"/>
                </a:solidFill>
                <a:latin typeface="NanumGothic" pitchFamily="2" charset="-127"/>
                <a:ea typeface="NanumGothic" pitchFamily="2" charset="-127"/>
              </a:rPr>
              <a:t>일상은</a:t>
            </a:r>
            <a:r>
              <a:rPr lang="en-US" sz="3500" b="1" dirty="0">
                <a:solidFill>
                  <a:srgbClr val="3B3B3B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3500" b="1" dirty="0" err="1">
                <a:solidFill>
                  <a:srgbClr val="3B3B3B"/>
                </a:solidFill>
                <a:latin typeface="NanumGothic" pitchFamily="2" charset="-127"/>
                <a:ea typeface="NanumGothic" pitchFamily="2" charset="-127"/>
              </a:rPr>
              <a:t>소박하지만</a:t>
            </a:r>
            <a:r>
              <a:rPr lang="en-US" sz="3500" b="1" dirty="0">
                <a:solidFill>
                  <a:srgbClr val="3B3B3B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3500" b="1" dirty="0" err="1">
                <a:solidFill>
                  <a:srgbClr val="3B3B3B"/>
                </a:solidFill>
                <a:latin typeface="NanumGothic" pitchFamily="2" charset="-127"/>
                <a:ea typeface="NanumGothic" pitchFamily="2" charset="-127"/>
              </a:rPr>
              <a:t>립스틱과</a:t>
            </a:r>
            <a:r>
              <a:rPr lang="en-US" sz="3500" b="1" dirty="0">
                <a:solidFill>
                  <a:srgbClr val="3B3B3B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3500" b="1" dirty="0" err="1">
                <a:solidFill>
                  <a:srgbClr val="3B3B3B"/>
                </a:solidFill>
                <a:latin typeface="NanumGothic" pitchFamily="2" charset="-127"/>
                <a:ea typeface="NanumGothic" pitchFamily="2" charset="-127"/>
              </a:rPr>
              <a:t>향수만큼은</a:t>
            </a:r>
            <a:endParaRPr lang="en-US" sz="3500" b="1" dirty="0">
              <a:solidFill>
                <a:srgbClr val="3B3B3B"/>
              </a:solidFill>
              <a:latin typeface="NanumGothic" pitchFamily="2" charset="-127"/>
              <a:ea typeface="NanumGothic" pitchFamily="2" charset="-127"/>
            </a:endParaRPr>
          </a:p>
          <a:p>
            <a:pPr algn="ctr">
              <a:lnSpc>
                <a:spcPts val="4900"/>
              </a:lnSpc>
            </a:pPr>
            <a:r>
              <a:rPr lang="en-US" sz="3500" b="1" dirty="0" err="1">
                <a:solidFill>
                  <a:srgbClr val="3B3B3B"/>
                </a:solidFill>
                <a:latin typeface="NanumGothic" pitchFamily="2" charset="-127"/>
                <a:ea typeface="NanumGothic" pitchFamily="2" charset="-127"/>
              </a:rPr>
              <a:t>명품</a:t>
            </a:r>
            <a:r>
              <a:rPr lang="en-US" sz="3500" b="1" dirty="0">
                <a:solidFill>
                  <a:srgbClr val="3B3B3B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3500" b="1" dirty="0" err="1">
                <a:solidFill>
                  <a:srgbClr val="3B3B3B"/>
                </a:solidFill>
                <a:latin typeface="NanumGothic" pitchFamily="2" charset="-127"/>
                <a:ea typeface="NanumGothic" pitchFamily="2" charset="-127"/>
              </a:rPr>
              <a:t>브랜드</a:t>
            </a:r>
            <a:r>
              <a:rPr lang="en-US" sz="3500" b="1" dirty="0">
                <a:solidFill>
                  <a:srgbClr val="3B3B3B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3500" b="1" dirty="0" err="1">
                <a:solidFill>
                  <a:srgbClr val="3B3B3B"/>
                </a:solidFill>
                <a:latin typeface="NanumGothic" pitchFamily="2" charset="-127"/>
                <a:ea typeface="NanumGothic" pitchFamily="2" charset="-127"/>
              </a:rPr>
              <a:t>제품을</a:t>
            </a:r>
            <a:r>
              <a:rPr lang="en-US" sz="3500" b="1" dirty="0">
                <a:solidFill>
                  <a:srgbClr val="3B3B3B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3500" b="1" dirty="0" err="1">
                <a:solidFill>
                  <a:srgbClr val="3B3B3B"/>
                </a:solidFill>
                <a:latin typeface="NanumGothic" pitchFamily="2" charset="-127"/>
                <a:ea typeface="NanumGothic" pitchFamily="2" charset="-127"/>
              </a:rPr>
              <a:t>삽니다</a:t>
            </a:r>
            <a:r>
              <a:rPr lang="en-US" sz="3500" b="1" dirty="0">
                <a:solidFill>
                  <a:srgbClr val="3B3B3B"/>
                </a:solidFill>
                <a:latin typeface="NanumGothic" pitchFamily="2" charset="-127"/>
                <a:ea typeface="NanumGothic" pitchFamily="2" charset="-127"/>
              </a:rPr>
              <a:t>. "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6FEA1F-A5FE-20A3-FF2C-4AEA29E9BAD4}"/>
              </a:ext>
            </a:extLst>
          </p:cNvPr>
          <p:cNvSpPr txBox="1"/>
          <p:nvPr/>
        </p:nvSpPr>
        <p:spPr>
          <a:xfrm>
            <a:off x="2651181" y="3487544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>
                <a:solidFill>
                  <a:schemeClr val="bg1"/>
                </a:solidFill>
                <a:latin typeface="NanumGothic" pitchFamily="2" charset="-127"/>
                <a:ea typeface="NanumGothic" pitchFamily="2" charset="-127"/>
              </a:rPr>
              <a:t>YOLO</a:t>
            </a:r>
            <a:r>
              <a:rPr kumimoji="1" lang="ko-Kore-KR" altLang="en-US" sz="2000" b="1" dirty="0">
                <a:solidFill>
                  <a:schemeClr val="bg1"/>
                </a:solidFill>
                <a:latin typeface="NanumGothic" pitchFamily="2" charset="-127"/>
                <a:ea typeface="NanumGothic" pitchFamily="2" charset="-127"/>
              </a:rPr>
              <a:t>지수</a:t>
            </a:r>
            <a:r>
              <a:rPr kumimoji="1" lang="en-US" altLang="ko-Kore-KR" sz="2000" b="1" dirty="0">
                <a:solidFill>
                  <a:schemeClr val="bg1"/>
                </a:solidFill>
                <a:latin typeface="NanumGothic" pitchFamily="2" charset="-127"/>
                <a:ea typeface="NanumGothic" pitchFamily="2" charset="-127"/>
              </a:rPr>
              <a:t>_H</a:t>
            </a:r>
            <a:endParaRPr kumimoji="1" lang="ko-Kore-KR" altLang="en-US" sz="2000" b="1" dirty="0">
              <a:solidFill>
                <a:schemeClr val="bg1"/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CFAB5C7-AC42-0003-F6A1-282C6E79DAFB}"/>
              </a:ext>
            </a:extLst>
          </p:cNvPr>
          <p:cNvSpPr txBox="1"/>
          <p:nvPr/>
        </p:nvSpPr>
        <p:spPr>
          <a:xfrm>
            <a:off x="2516240" y="6463517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>
                <a:solidFill>
                  <a:schemeClr val="bg1"/>
                </a:solidFill>
                <a:latin typeface="NanumGothic" pitchFamily="2" charset="-127"/>
                <a:ea typeface="NanumGothic" pitchFamily="2" charset="-127"/>
              </a:rPr>
              <a:t>LUXURY</a:t>
            </a:r>
            <a:r>
              <a:rPr kumimoji="1" lang="ko-Kore-KR" altLang="en-US" sz="2000" b="1" dirty="0">
                <a:solidFill>
                  <a:schemeClr val="bg1"/>
                </a:solidFill>
                <a:latin typeface="NanumGothic" pitchFamily="2" charset="-127"/>
                <a:ea typeface="NanumGothic" pitchFamily="2" charset="-127"/>
              </a:rPr>
              <a:t>지수</a:t>
            </a:r>
            <a:r>
              <a:rPr kumimoji="1" lang="en-US" altLang="ko-Kore-KR" sz="2000" b="1" dirty="0">
                <a:solidFill>
                  <a:schemeClr val="bg1"/>
                </a:solidFill>
                <a:latin typeface="NanumGothic" pitchFamily="2" charset="-127"/>
                <a:ea typeface="NanumGothic" pitchFamily="2" charset="-127"/>
              </a:rPr>
              <a:t>_C</a:t>
            </a:r>
            <a:endParaRPr kumimoji="1" lang="ko-Kore-KR" altLang="en-US" sz="2000" b="1" dirty="0">
              <a:solidFill>
                <a:schemeClr val="bg1"/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BD768A5-13A6-1615-8CD2-B9102BB4D9AE}"/>
              </a:ext>
            </a:extLst>
          </p:cNvPr>
          <p:cNvSpPr txBox="1"/>
          <p:nvPr/>
        </p:nvSpPr>
        <p:spPr>
          <a:xfrm>
            <a:off x="2651181" y="4960863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>
                <a:solidFill>
                  <a:schemeClr val="bg1"/>
                </a:solidFill>
                <a:latin typeface="NanumGothic" pitchFamily="2" charset="-127"/>
                <a:ea typeface="NanumGothic" pitchFamily="2" charset="-127"/>
              </a:rPr>
              <a:t>F</a:t>
            </a:r>
            <a:r>
              <a:rPr kumimoji="1" lang="en-US" altLang="ko-KR" sz="2000" b="1" dirty="0">
                <a:solidFill>
                  <a:schemeClr val="bg1"/>
                </a:solidFill>
                <a:latin typeface="NanumGothic" pitchFamily="2" charset="-127"/>
                <a:ea typeface="NanumGothic" pitchFamily="2" charset="-127"/>
              </a:rPr>
              <a:t>ORME </a:t>
            </a:r>
            <a:r>
              <a:rPr kumimoji="1" lang="ko-KR" altLang="en-US" sz="2000" b="1" dirty="0">
                <a:solidFill>
                  <a:schemeClr val="bg1"/>
                </a:solidFill>
                <a:latin typeface="NanumGothic" pitchFamily="2" charset="-127"/>
                <a:ea typeface="NanumGothic" pitchFamily="2" charset="-127"/>
              </a:rPr>
              <a:t>지수</a:t>
            </a:r>
            <a:endParaRPr kumimoji="1" lang="ko-Kore-KR" altLang="en-US" sz="2000" b="1" dirty="0">
              <a:solidFill>
                <a:schemeClr val="bg1"/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4F96A14-791D-D828-9E4C-6BB6EC1F71A8}"/>
              </a:ext>
            </a:extLst>
          </p:cNvPr>
          <p:cNvSpPr txBox="1"/>
          <p:nvPr/>
        </p:nvSpPr>
        <p:spPr>
          <a:xfrm>
            <a:off x="13803064" y="3408827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000" b="1" dirty="0">
                <a:solidFill>
                  <a:schemeClr val="bg1"/>
                </a:solidFill>
                <a:latin typeface="NanumGothic" pitchFamily="2" charset="-127"/>
                <a:ea typeface="NanumGothic" pitchFamily="2" charset="-127"/>
              </a:rPr>
              <a:t>온라인 의존지수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9CA5BCB-F2B6-8105-3031-581AFE13C35E}"/>
              </a:ext>
            </a:extLst>
          </p:cNvPr>
          <p:cNvSpPr txBox="1"/>
          <p:nvPr/>
        </p:nvSpPr>
        <p:spPr>
          <a:xfrm>
            <a:off x="13981148" y="4933382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>
                <a:solidFill>
                  <a:schemeClr val="bg1"/>
                </a:solidFill>
                <a:latin typeface="NanumGothic" pitchFamily="2" charset="-127"/>
                <a:ea typeface="NanumGothic" pitchFamily="2" charset="-127"/>
              </a:rPr>
              <a:t>LUXURY</a:t>
            </a:r>
            <a:r>
              <a:rPr kumimoji="1" lang="ko-Kore-KR" altLang="en-US" sz="2000" b="1" dirty="0">
                <a:solidFill>
                  <a:schemeClr val="bg1"/>
                </a:solidFill>
                <a:latin typeface="NanumGothic" pitchFamily="2" charset="-127"/>
                <a:ea typeface="NanumGothic" pitchFamily="2" charset="-127"/>
              </a:rPr>
              <a:t>지수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9019E78-23FE-1C98-C61D-AAA91D60CC90}"/>
              </a:ext>
            </a:extLst>
          </p:cNvPr>
          <p:cNvSpPr txBox="1"/>
          <p:nvPr/>
        </p:nvSpPr>
        <p:spPr>
          <a:xfrm>
            <a:off x="14170641" y="6405853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>
                <a:solidFill>
                  <a:schemeClr val="bg1"/>
                </a:solidFill>
                <a:latin typeface="NanumGothic" pitchFamily="2" charset="-127"/>
                <a:ea typeface="NanumGothic" pitchFamily="2" charset="-127"/>
              </a:rPr>
              <a:t>YOLO</a:t>
            </a:r>
            <a:r>
              <a:rPr kumimoji="1" lang="ko-Kore-KR" altLang="en-US" sz="2000" b="1" dirty="0">
                <a:solidFill>
                  <a:schemeClr val="bg1"/>
                </a:solidFill>
                <a:latin typeface="NanumGothic" pitchFamily="2" charset="-127"/>
                <a:ea typeface="NanumGothic" pitchFamily="2" charset="-127"/>
              </a:rPr>
              <a:t>지수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16282" y="3492763"/>
            <a:ext cx="3257501" cy="808112"/>
            <a:chOff x="0" y="0"/>
            <a:chExt cx="672944" cy="1669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400" b="1" spc="-60">
                  <a:solidFill>
                    <a:srgbClr val="FFFFFF"/>
                  </a:solidFill>
                  <a:latin typeface="NanumGothic" pitchFamily="2" charset="-127"/>
                  <a:ea typeface="NanumGothic" pitchFamily="2" charset="-127"/>
                </a:rPr>
                <a:t>선호쇼핑공간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516282" y="4989842"/>
            <a:ext cx="3257501" cy="808112"/>
            <a:chOff x="0" y="0"/>
            <a:chExt cx="672944" cy="1669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400" b="1" spc="-60">
                  <a:solidFill>
                    <a:srgbClr val="FFFFFF"/>
                  </a:solidFill>
                  <a:latin typeface="NanumGothic" pitchFamily="2" charset="-127"/>
                  <a:ea typeface="NanumGothic" pitchFamily="2" charset="-127"/>
                </a:rPr>
                <a:t>선호취미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516282" y="6486922"/>
            <a:ext cx="3257501" cy="808112"/>
            <a:chOff x="0" y="0"/>
            <a:chExt cx="672944" cy="16694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6B7DE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400" b="1" spc="-60">
                  <a:solidFill>
                    <a:srgbClr val="FFFFFF"/>
                  </a:solidFill>
                  <a:latin typeface="NanumGothic" pitchFamily="2" charset="-127"/>
                  <a:ea typeface="NanumGothic" pitchFamily="2" charset="-127"/>
                </a:rPr>
                <a:t>선호레저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222138" y="6783810"/>
            <a:ext cx="1498209" cy="214643"/>
            <a:chOff x="0" y="0"/>
            <a:chExt cx="3545840" cy="508000"/>
          </a:xfrm>
        </p:grpSpPr>
        <p:sp>
          <p:nvSpPr>
            <p:cNvPr id="12" name="Freeform 12"/>
            <p:cNvSpPr/>
            <p:nvPr/>
          </p:nvSpPr>
          <p:spPr>
            <a:xfrm>
              <a:off x="3098442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2498D4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2498D4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8239158" y="5286576"/>
            <a:ext cx="1498209" cy="214643"/>
            <a:chOff x="0" y="0"/>
            <a:chExt cx="3545840" cy="508000"/>
          </a:xfrm>
        </p:grpSpPr>
        <p:sp>
          <p:nvSpPr>
            <p:cNvPr id="15" name="Freeform 15"/>
            <p:cNvSpPr/>
            <p:nvPr/>
          </p:nvSpPr>
          <p:spPr>
            <a:xfrm>
              <a:off x="3098442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8222138" y="3789496"/>
            <a:ext cx="1498209" cy="214643"/>
            <a:chOff x="0" y="0"/>
            <a:chExt cx="3545840" cy="508000"/>
          </a:xfrm>
        </p:grpSpPr>
        <p:sp>
          <p:nvSpPr>
            <p:cNvPr id="18" name="Freeform 18"/>
            <p:cNvSpPr/>
            <p:nvPr/>
          </p:nvSpPr>
          <p:spPr>
            <a:xfrm>
              <a:off x="3098442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</p:grpSp>
      <p:sp>
        <p:nvSpPr>
          <p:cNvPr id="20" name="AutoShape 20"/>
          <p:cNvSpPr/>
          <p:nvPr/>
        </p:nvSpPr>
        <p:spPr>
          <a:xfrm rot="5400000">
            <a:off x="6721327" y="5393898"/>
            <a:ext cx="2994159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rot="-33015">
            <a:off x="7226626" y="5398661"/>
            <a:ext cx="991803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2" name="Group 22"/>
          <p:cNvGrpSpPr/>
          <p:nvPr/>
        </p:nvGrpSpPr>
        <p:grpSpPr>
          <a:xfrm>
            <a:off x="3846681" y="3728711"/>
            <a:ext cx="3372408" cy="3387524"/>
            <a:chOff x="1813" y="0"/>
            <a:chExt cx="809173" cy="812800"/>
          </a:xfrm>
        </p:grpSpPr>
        <p:sp>
          <p:nvSpPr>
            <p:cNvPr id="23" name="Freeform 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CC7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28646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r>
                <a:rPr lang="en-US" sz="3000" b="1" spc="-75" dirty="0" err="1">
                  <a:solidFill>
                    <a:srgbClr val="FFFFFF"/>
                  </a:solidFill>
                  <a:latin typeface="NanumGothic" pitchFamily="2" charset="-127"/>
                  <a:ea typeface="NanumGothic" pitchFamily="2" charset="-127"/>
                </a:rPr>
                <a:t>준거집단</a:t>
              </a:r>
              <a:endParaRPr lang="en-US" sz="3000" b="1" spc="-75" dirty="0">
                <a:solidFill>
                  <a:srgbClr val="FFFFFF"/>
                </a:solidFill>
                <a:latin typeface="NanumGothic" pitchFamily="2" charset="-127"/>
                <a:ea typeface="NanumGothic" pitchFamily="2" charset="-127"/>
              </a:endParaRP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6318606" y="8428509"/>
            <a:ext cx="11156925" cy="1207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 dirty="0">
                <a:solidFill>
                  <a:srgbClr val="3B3B3B"/>
                </a:solidFill>
                <a:latin typeface="NanumGothic" pitchFamily="2" charset="-127"/>
                <a:ea typeface="NanumGothic" pitchFamily="2" charset="-127"/>
              </a:rPr>
              <a:t> "</a:t>
            </a:r>
            <a:r>
              <a:rPr lang="en-US" sz="3500" b="1" dirty="0" err="1">
                <a:solidFill>
                  <a:srgbClr val="3B3B3B"/>
                </a:solidFill>
                <a:latin typeface="NanumGothic" pitchFamily="2" charset="-127"/>
                <a:ea typeface="NanumGothic" pitchFamily="2" charset="-127"/>
              </a:rPr>
              <a:t>C부부는</a:t>
            </a:r>
            <a:r>
              <a:rPr lang="en-US" sz="3500" b="1" dirty="0">
                <a:solidFill>
                  <a:srgbClr val="3B3B3B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3500" b="1" dirty="0" err="1">
                <a:solidFill>
                  <a:srgbClr val="3B3B3B"/>
                </a:solidFill>
                <a:latin typeface="NanumGothic" pitchFamily="2" charset="-127"/>
                <a:ea typeface="NanumGothic" pitchFamily="2" charset="-127"/>
              </a:rPr>
              <a:t>비싸지만</a:t>
            </a:r>
            <a:r>
              <a:rPr lang="en-US" sz="3500" b="1" dirty="0">
                <a:solidFill>
                  <a:srgbClr val="3B3B3B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3500" b="1" dirty="0" err="1">
                <a:solidFill>
                  <a:srgbClr val="3B3B3B"/>
                </a:solidFill>
                <a:latin typeface="NanumGothic" pitchFamily="2" charset="-127"/>
                <a:ea typeface="NanumGothic" pitchFamily="2" charset="-127"/>
              </a:rPr>
              <a:t>동네</a:t>
            </a:r>
            <a:r>
              <a:rPr lang="en-US" sz="3500" b="1" dirty="0">
                <a:solidFill>
                  <a:srgbClr val="3B3B3B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3500" b="1" dirty="0" err="1">
                <a:solidFill>
                  <a:srgbClr val="3B3B3B"/>
                </a:solidFill>
                <a:latin typeface="NanumGothic" pitchFamily="2" charset="-127"/>
                <a:ea typeface="NanumGothic" pitchFamily="2" charset="-127"/>
              </a:rPr>
              <a:t>부모들이</a:t>
            </a:r>
            <a:r>
              <a:rPr lang="en-US" sz="3500" b="1" dirty="0">
                <a:solidFill>
                  <a:srgbClr val="3B3B3B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3500" b="1" dirty="0" err="1">
                <a:solidFill>
                  <a:srgbClr val="3B3B3B"/>
                </a:solidFill>
                <a:latin typeface="NanumGothic" pitchFamily="2" charset="-127"/>
                <a:ea typeface="NanumGothic" pitchFamily="2" charset="-127"/>
              </a:rPr>
              <a:t>쓰는</a:t>
            </a:r>
            <a:r>
              <a:rPr lang="en-US" sz="3500" b="1" dirty="0">
                <a:solidFill>
                  <a:srgbClr val="3B3B3B"/>
                </a:solidFill>
                <a:latin typeface="NanumGothic" pitchFamily="2" charset="-127"/>
                <a:ea typeface="NanumGothic" pitchFamily="2" charset="-127"/>
              </a:rPr>
              <a:t> </a:t>
            </a:r>
          </a:p>
          <a:p>
            <a:pPr algn="ctr">
              <a:lnSpc>
                <a:spcPts val="4900"/>
              </a:lnSpc>
            </a:pPr>
            <a:r>
              <a:rPr lang="en-US" sz="3500" b="1" dirty="0" err="1">
                <a:solidFill>
                  <a:srgbClr val="3B3B3B"/>
                </a:solidFill>
                <a:latin typeface="NanumGothic" pitchFamily="2" charset="-127"/>
                <a:ea typeface="NanumGothic" pitchFamily="2" charset="-127"/>
              </a:rPr>
              <a:t>브랜드</a:t>
            </a:r>
            <a:r>
              <a:rPr lang="en-US" sz="3500" b="1" dirty="0">
                <a:solidFill>
                  <a:srgbClr val="3B3B3B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3500" b="1" dirty="0" err="1">
                <a:solidFill>
                  <a:srgbClr val="3B3B3B"/>
                </a:solidFill>
                <a:latin typeface="NanumGothic" pitchFamily="2" charset="-127"/>
                <a:ea typeface="NanumGothic" pitchFamily="2" charset="-127"/>
              </a:rPr>
              <a:t>유모차를</a:t>
            </a:r>
            <a:r>
              <a:rPr lang="en-US" sz="3500" b="1" dirty="0">
                <a:solidFill>
                  <a:srgbClr val="3B3B3B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3500" b="1" dirty="0" err="1">
                <a:solidFill>
                  <a:srgbClr val="3B3B3B"/>
                </a:solidFill>
                <a:latin typeface="NanumGothic" pitchFamily="2" charset="-127"/>
                <a:ea typeface="NanumGothic" pitchFamily="2" charset="-127"/>
              </a:rPr>
              <a:t>사는</a:t>
            </a:r>
            <a:r>
              <a:rPr lang="en-US" sz="3500" b="1" dirty="0">
                <a:solidFill>
                  <a:srgbClr val="3B3B3B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3500" b="1" dirty="0" err="1">
                <a:solidFill>
                  <a:srgbClr val="3B3B3B"/>
                </a:solidFill>
                <a:latin typeface="NanumGothic" pitchFamily="2" charset="-127"/>
                <a:ea typeface="NanumGothic" pitchFamily="2" charset="-127"/>
              </a:rPr>
              <a:t>것이</a:t>
            </a:r>
            <a:r>
              <a:rPr lang="en-US" sz="3500" b="1" dirty="0">
                <a:solidFill>
                  <a:srgbClr val="3B3B3B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3500" b="1" dirty="0" err="1">
                <a:solidFill>
                  <a:srgbClr val="3B3B3B"/>
                </a:solidFill>
                <a:latin typeface="NanumGothic" pitchFamily="2" charset="-127"/>
                <a:ea typeface="NanumGothic" pitchFamily="2" charset="-127"/>
              </a:rPr>
              <a:t>마음이</a:t>
            </a:r>
            <a:r>
              <a:rPr lang="en-US" sz="3500" b="1" dirty="0">
                <a:solidFill>
                  <a:srgbClr val="3B3B3B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3500" b="1" dirty="0" err="1">
                <a:solidFill>
                  <a:srgbClr val="3B3B3B"/>
                </a:solidFill>
                <a:latin typeface="NanumGothic" pitchFamily="2" charset="-127"/>
                <a:ea typeface="NanumGothic" pitchFamily="2" charset="-127"/>
              </a:rPr>
              <a:t>편할</a:t>
            </a:r>
            <a:r>
              <a:rPr lang="en-US" sz="3500" b="1" dirty="0">
                <a:solidFill>
                  <a:srgbClr val="3B3B3B"/>
                </a:solidFill>
                <a:latin typeface="NanumGothic" pitchFamily="2" charset="-127"/>
                <a:ea typeface="NanumGothic" pitchFamily="2" charset="-127"/>
              </a:rPr>
              <a:t> 것 </a:t>
            </a:r>
            <a:r>
              <a:rPr lang="en-US" sz="3500" b="1" dirty="0" err="1">
                <a:solidFill>
                  <a:srgbClr val="3B3B3B"/>
                </a:solidFill>
                <a:latin typeface="NanumGothic" pitchFamily="2" charset="-127"/>
                <a:ea typeface="NanumGothic" pitchFamily="2" charset="-127"/>
              </a:rPr>
              <a:t>같습니다</a:t>
            </a:r>
            <a:r>
              <a:rPr lang="en-US" sz="3500" b="1" dirty="0">
                <a:solidFill>
                  <a:srgbClr val="3B3B3B"/>
                </a:solidFill>
                <a:latin typeface="NanumGothic" pitchFamily="2" charset="-127"/>
                <a:ea typeface="NanumGothic" pitchFamily="2" charset="-127"/>
              </a:rPr>
              <a:t>."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12469" y="664519"/>
            <a:ext cx="15080194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00"/>
              </a:lnSpc>
            </a:pPr>
            <a:r>
              <a:rPr lang="en-US" sz="6000" b="1" spc="-240" dirty="0" err="1">
                <a:solidFill>
                  <a:srgbClr val="004A98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프로파일링</a:t>
            </a:r>
            <a:r>
              <a:rPr lang="en-US" sz="6000" b="1" spc="-240" dirty="0">
                <a:solidFill>
                  <a:srgbClr val="004A98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</a:t>
            </a:r>
            <a:r>
              <a:rPr lang="en-US" sz="6000" b="1" spc="-240" dirty="0" err="1">
                <a:solidFill>
                  <a:srgbClr val="004A98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개요</a:t>
            </a:r>
            <a:endParaRPr lang="en-US" sz="6000" b="1" spc="-240" dirty="0">
              <a:solidFill>
                <a:srgbClr val="004A98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27" name="AutoShape 27"/>
          <p:cNvSpPr/>
          <p:nvPr/>
        </p:nvSpPr>
        <p:spPr>
          <a:xfrm>
            <a:off x="6806809" y="1144276"/>
            <a:ext cx="10668722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7CA92D-A8E1-A53E-FE68-F06590FD0A13}"/>
              </a:ext>
            </a:extLst>
          </p:cNvPr>
          <p:cNvSpPr txBox="1"/>
          <p:nvPr/>
        </p:nvSpPr>
        <p:spPr>
          <a:xfrm>
            <a:off x="10309215" y="3718535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000" b="1" dirty="0">
                <a:solidFill>
                  <a:schemeClr val="bg1"/>
                </a:solidFill>
                <a:latin typeface="NanumGothic" pitchFamily="2" charset="-127"/>
                <a:ea typeface="NanumGothic" pitchFamily="2" charset="-127"/>
              </a:rPr>
              <a:t>선호 쇼핑공간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E35264-3A3A-1AA8-3CA2-5B0B810B80FA}"/>
              </a:ext>
            </a:extLst>
          </p:cNvPr>
          <p:cNvSpPr txBox="1"/>
          <p:nvPr/>
        </p:nvSpPr>
        <p:spPr>
          <a:xfrm>
            <a:off x="10515600" y="5217331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000" b="1" dirty="0">
                <a:solidFill>
                  <a:schemeClr val="bg1"/>
                </a:solidFill>
                <a:latin typeface="NanumGothic" pitchFamily="2" charset="-127"/>
                <a:ea typeface="NanumGothic" pitchFamily="2" charset="-127"/>
              </a:rPr>
              <a:t>선호 취미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08BC80-E1DF-8BB6-9661-CB2F1301336F}"/>
              </a:ext>
            </a:extLst>
          </p:cNvPr>
          <p:cNvSpPr txBox="1"/>
          <p:nvPr/>
        </p:nvSpPr>
        <p:spPr>
          <a:xfrm>
            <a:off x="10515600" y="6690922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000" b="1" dirty="0">
                <a:solidFill>
                  <a:schemeClr val="bg1"/>
                </a:solidFill>
                <a:latin typeface="NanumGothic" pitchFamily="2" charset="-127"/>
                <a:ea typeface="NanumGothic" pitchFamily="2" charset="-127"/>
              </a:rPr>
              <a:t>선호 레저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76004" y="4391792"/>
            <a:ext cx="4193463" cy="4193463"/>
            <a:chOff x="0" y="0"/>
            <a:chExt cx="5591285" cy="5591285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5591285" cy="5591285"/>
              <a:chOff x="0" y="0"/>
              <a:chExt cx="2540000" cy="254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270000" y="0"/>
                <a:ext cx="1337786" cy="1959176"/>
              </a:xfrm>
              <a:custGeom>
                <a:avLst/>
                <a:gdLst/>
                <a:ahLst/>
                <a:cxnLst/>
                <a:rect l="l" t="t" r="r" b="b"/>
                <a:pathLst>
                  <a:path w="1337786" h="1959176">
                    <a:moveTo>
                      <a:pt x="0" y="0"/>
                    </a:moveTo>
                    <a:lnTo>
                      <a:pt x="0" y="0"/>
                    </a:lnTo>
                    <a:cubicBezTo>
                      <a:pt x="465090" y="0"/>
                      <a:pt x="892978" y="254225"/>
                      <a:pt x="1115382" y="662692"/>
                    </a:cubicBezTo>
                    <a:cubicBezTo>
                      <a:pt x="1337786" y="1071159"/>
                      <a:pt x="1319126" y="1568522"/>
                      <a:pt x="1066741" y="1959176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01A0C4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139785" y="1270000"/>
                <a:ext cx="2230067" cy="1281229"/>
              </a:xfrm>
              <a:custGeom>
                <a:avLst/>
                <a:gdLst/>
                <a:ahLst/>
                <a:cxnLst/>
                <a:rect l="l" t="t" r="r" b="b"/>
                <a:pathLst>
                  <a:path w="2230067" h="1281229">
                    <a:moveTo>
                      <a:pt x="2230067" y="635000"/>
                    </a:moveTo>
                    <a:cubicBezTo>
                      <a:pt x="1997522" y="1037779"/>
                      <a:pt x="1563413" y="1281229"/>
                      <a:pt x="1098468" y="1269603"/>
                    </a:cubicBezTo>
                    <a:cubicBezTo>
                      <a:pt x="633524" y="1257977"/>
                      <a:pt x="212124" y="993135"/>
                      <a:pt x="0" y="579237"/>
                    </a:cubicBezTo>
                    <a:lnTo>
                      <a:pt x="1130215" y="0"/>
                    </a:lnTo>
                    <a:close/>
                  </a:path>
                </a:pathLst>
              </a:custGeom>
              <a:solidFill>
                <a:srgbClr val="1A76A8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-56717" y="0"/>
                <a:ext cx="1326717" cy="1905000"/>
              </a:xfrm>
              <a:custGeom>
                <a:avLst/>
                <a:gdLst/>
                <a:ahLst/>
                <a:cxnLst/>
                <a:rect l="l" t="t" r="r" b="b"/>
                <a:pathLst>
                  <a:path w="1326717" h="1905000">
                    <a:moveTo>
                      <a:pt x="226865" y="1905000"/>
                    </a:moveTo>
                    <a:cubicBezTo>
                      <a:pt x="12" y="1512080"/>
                      <a:pt x="0" y="1027986"/>
                      <a:pt x="226833" y="635055"/>
                    </a:cubicBezTo>
                    <a:cubicBezTo>
                      <a:pt x="453666" y="242124"/>
                      <a:pt x="872885" y="45"/>
                      <a:pt x="1326590" y="0"/>
                    </a:cubicBezTo>
                    <a:lnTo>
                      <a:pt x="1326717" y="1270000"/>
                    </a:lnTo>
                    <a:close/>
                  </a:path>
                </a:pathLst>
              </a:custGeom>
              <a:solidFill>
                <a:srgbClr val="2B4D82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1270000" y="0"/>
                <a:ext cx="12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0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2C2757"/>
              </a:solidFill>
            </p:spPr>
          </p:sp>
        </p:grpSp>
      </p:grpSp>
      <p:sp>
        <p:nvSpPr>
          <p:cNvPr id="8" name="TextBox 8"/>
          <p:cNvSpPr txBox="1"/>
          <p:nvPr/>
        </p:nvSpPr>
        <p:spPr>
          <a:xfrm>
            <a:off x="4070970" y="7921875"/>
            <a:ext cx="696649" cy="31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3"/>
              </a:lnSpc>
            </a:pPr>
            <a:r>
              <a:rPr lang="en-US" sz="1945" b="1" u="none" spc="58">
                <a:solidFill>
                  <a:srgbClr val="FFFFFF"/>
                </a:solidFill>
                <a:latin typeface="NanumGothic" pitchFamily="2" charset="-127"/>
                <a:ea typeface="NanumGothic" pitchFamily="2" charset="-127"/>
              </a:rPr>
              <a:t>30%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07431" y="4334642"/>
            <a:ext cx="696649" cy="31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3"/>
              </a:lnSpc>
            </a:pPr>
            <a:r>
              <a:rPr lang="en-US" sz="1945" b="1" u="none" spc="58">
                <a:solidFill>
                  <a:srgbClr val="FFFFFF"/>
                </a:solidFill>
                <a:latin typeface="NanumGothic" pitchFamily="2" charset="-127"/>
                <a:ea typeface="NanumGothic" pitchFamily="2" charset="-127"/>
              </a:rPr>
              <a:t>10%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037877" y="4391792"/>
            <a:ext cx="4193463" cy="4193463"/>
            <a:chOff x="0" y="0"/>
            <a:chExt cx="5591285" cy="5591285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5591285" cy="5591285"/>
              <a:chOff x="0" y="0"/>
              <a:chExt cx="2540000" cy="254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270000" y="0"/>
                <a:ext cx="1337786" cy="1959176"/>
              </a:xfrm>
              <a:custGeom>
                <a:avLst/>
                <a:gdLst/>
                <a:ahLst/>
                <a:cxnLst/>
                <a:rect l="l" t="t" r="r" b="b"/>
                <a:pathLst>
                  <a:path w="1337786" h="1959176">
                    <a:moveTo>
                      <a:pt x="0" y="0"/>
                    </a:moveTo>
                    <a:lnTo>
                      <a:pt x="0" y="0"/>
                    </a:lnTo>
                    <a:cubicBezTo>
                      <a:pt x="465090" y="0"/>
                      <a:pt x="892978" y="254225"/>
                      <a:pt x="1115382" y="662692"/>
                    </a:cubicBezTo>
                    <a:cubicBezTo>
                      <a:pt x="1337786" y="1071159"/>
                      <a:pt x="1319126" y="1568522"/>
                      <a:pt x="1066741" y="1959176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F28379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139785" y="1270000"/>
                <a:ext cx="2230067" cy="1281229"/>
              </a:xfrm>
              <a:custGeom>
                <a:avLst/>
                <a:gdLst/>
                <a:ahLst/>
                <a:cxnLst/>
                <a:rect l="l" t="t" r="r" b="b"/>
                <a:pathLst>
                  <a:path w="2230067" h="1281229">
                    <a:moveTo>
                      <a:pt x="2230067" y="635000"/>
                    </a:moveTo>
                    <a:cubicBezTo>
                      <a:pt x="1997522" y="1037779"/>
                      <a:pt x="1563413" y="1281229"/>
                      <a:pt x="1098468" y="1269603"/>
                    </a:cubicBezTo>
                    <a:cubicBezTo>
                      <a:pt x="633524" y="1257977"/>
                      <a:pt x="212124" y="993135"/>
                      <a:pt x="0" y="579237"/>
                    </a:cubicBezTo>
                    <a:lnTo>
                      <a:pt x="1130215" y="0"/>
                    </a:lnTo>
                    <a:close/>
                  </a:path>
                </a:pathLst>
              </a:custGeom>
              <a:solidFill>
                <a:srgbClr val="C95573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-56717" y="0"/>
                <a:ext cx="1326717" cy="1905000"/>
              </a:xfrm>
              <a:custGeom>
                <a:avLst/>
                <a:gdLst/>
                <a:ahLst/>
                <a:cxnLst/>
                <a:rect l="l" t="t" r="r" b="b"/>
                <a:pathLst>
                  <a:path w="1326717" h="1905000">
                    <a:moveTo>
                      <a:pt x="226865" y="1905000"/>
                    </a:moveTo>
                    <a:cubicBezTo>
                      <a:pt x="12" y="1512080"/>
                      <a:pt x="0" y="1027986"/>
                      <a:pt x="226833" y="635055"/>
                    </a:cubicBezTo>
                    <a:cubicBezTo>
                      <a:pt x="453666" y="242124"/>
                      <a:pt x="872885" y="45"/>
                      <a:pt x="1326590" y="0"/>
                    </a:cubicBezTo>
                    <a:lnTo>
                      <a:pt x="1326717" y="1270000"/>
                    </a:lnTo>
                    <a:close/>
                  </a:path>
                </a:pathLst>
              </a:custGeom>
              <a:solidFill>
                <a:srgbClr val="962F6D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1270000" y="0"/>
                <a:ext cx="12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0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5C1463"/>
              </a:solidFill>
            </p:spPr>
          </p:sp>
        </p:grpSp>
      </p:grpSp>
      <p:sp>
        <p:nvSpPr>
          <p:cNvPr id="16" name="TextBox 16"/>
          <p:cNvSpPr txBox="1"/>
          <p:nvPr/>
        </p:nvSpPr>
        <p:spPr>
          <a:xfrm>
            <a:off x="1610274" y="5128896"/>
            <a:ext cx="2784251" cy="343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40"/>
              </a:lnSpc>
            </a:pPr>
            <a:r>
              <a:rPr lang="en-US" sz="2100" b="1" spc="63">
                <a:solidFill>
                  <a:srgbClr val="191919"/>
                </a:solidFill>
                <a:latin typeface="NanumGothic" pitchFamily="2" charset="-127"/>
                <a:ea typeface="NanumGothic" pitchFamily="2" charset="-127"/>
              </a:rPr>
              <a:t>워라밸 지수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10274" y="6281831"/>
            <a:ext cx="2784251" cy="343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40"/>
              </a:lnSpc>
            </a:pPr>
            <a:r>
              <a:rPr lang="en-US" sz="2100" b="1" spc="63">
                <a:solidFill>
                  <a:srgbClr val="191919"/>
                </a:solidFill>
                <a:latin typeface="NanumGothic" pitchFamily="2" charset="-127"/>
                <a:ea typeface="NanumGothic" pitchFamily="2" charset="-127"/>
              </a:rPr>
              <a:t>집순이집돌이 지수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0274" y="7434766"/>
            <a:ext cx="2784251" cy="343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40"/>
              </a:lnSpc>
            </a:pPr>
            <a:r>
              <a:rPr lang="en-US" sz="2100" b="1" spc="63">
                <a:solidFill>
                  <a:srgbClr val="191919"/>
                </a:solidFill>
                <a:latin typeface="NanumGothic" pitchFamily="2" charset="-127"/>
                <a:ea typeface="NanumGothic" pitchFamily="2" charset="-127"/>
              </a:rPr>
              <a:t>온라인 의존지수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31957" y="5250464"/>
            <a:ext cx="170248" cy="170248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31957" y="6419437"/>
            <a:ext cx="170248" cy="170248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185795" y="6436932"/>
            <a:ext cx="170248" cy="170248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931957" y="7056410"/>
            <a:ext cx="4081888" cy="40565"/>
            <a:chOff x="0" y="0"/>
            <a:chExt cx="61926774" cy="635000"/>
          </a:xfrm>
        </p:grpSpPr>
        <p:sp>
          <p:nvSpPr>
            <p:cNvPr id="23" name="Freeform 23"/>
            <p:cNvSpPr/>
            <p:nvPr/>
          </p:nvSpPr>
          <p:spPr>
            <a:xfrm>
              <a:off x="-16002" y="212852"/>
              <a:ext cx="61958776" cy="209296"/>
            </a:xfrm>
            <a:custGeom>
              <a:avLst/>
              <a:gdLst/>
              <a:ahLst/>
              <a:cxnLst/>
              <a:rect l="l" t="t" r="r" b="b"/>
              <a:pathLst>
                <a:path w="61958776" h="209296">
                  <a:moveTo>
                    <a:pt x="61835968" y="9398"/>
                  </a:moveTo>
                  <a:lnTo>
                    <a:pt x="58153967" y="9398"/>
                  </a:lnTo>
                  <a:lnTo>
                    <a:pt x="42092845" y="9398"/>
                  </a:lnTo>
                  <a:lnTo>
                    <a:pt x="22605614" y="9398"/>
                  </a:lnTo>
                  <a:lnTo>
                    <a:pt x="5755679" y="9398"/>
                  </a:lnTo>
                  <a:cubicBezTo>
                    <a:pt x="3031822" y="9398"/>
                    <a:pt x="381000" y="0"/>
                    <a:pt x="133350" y="9398"/>
                  </a:cubicBezTo>
                  <a:cubicBezTo>
                    <a:pt x="129794" y="9525"/>
                    <a:pt x="126365" y="9398"/>
                    <a:pt x="122809" y="9398"/>
                  </a:cubicBezTo>
                  <a:cubicBezTo>
                    <a:pt x="254" y="9398"/>
                    <a:pt x="0" y="199898"/>
                    <a:pt x="122809" y="199898"/>
                  </a:cubicBezTo>
                  <a:lnTo>
                    <a:pt x="4196198" y="199898"/>
                  </a:lnTo>
                  <a:lnTo>
                    <a:pt x="20257317" y="199898"/>
                  </a:lnTo>
                  <a:lnTo>
                    <a:pt x="39744548" y="199898"/>
                  </a:lnTo>
                  <a:lnTo>
                    <a:pt x="56594483" y="199898"/>
                  </a:lnTo>
                  <a:cubicBezTo>
                    <a:pt x="59318342" y="199898"/>
                    <a:pt x="61577776" y="209296"/>
                    <a:pt x="61825426" y="199898"/>
                  </a:cubicBezTo>
                  <a:cubicBezTo>
                    <a:pt x="61828986" y="199771"/>
                    <a:pt x="61832415" y="199898"/>
                    <a:pt x="61835968" y="199898"/>
                  </a:cubicBezTo>
                  <a:cubicBezTo>
                    <a:pt x="61958522" y="199898"/>
                    <a:pt x="61958776" y="9398"/>
                    <a:pt x="61835968" y="9398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931957" y="5926898"/>
            <a:ext cx="4081888" cy="40565"/>
            <a:chOff x="0" y="0"/>
            <a:chExt cx="61926774" cy="635000"/>
          </a:xfrm>
        </p:grpSpPr>
        <p:sp>
          <p:nvSpPr>
            <p:cNvPr id="25" name="Freeform 25"/>
            <p:cNvSpPr/>
            <p:nvPr/>
          </p:nvSpPr>
          <p:spPr>
            <a:xfrm>
              <a:off x="-16002" y="212852"/>
              <a:ext cx="61958776" cy="209296"/>
            </a:xfrm>
            <a:custGeom>
              <a:avLst/>
              <a:gdLst/>
              <a:ahLst/>
              <a:cxnLst/>
              <a:rect l="l" t="t" r="r" b="b"/>
              <a:pathLst>
                <a:path w="61958776" h="209296">
                  <a:moveTo>
                    <a:pt x="61835968" y="9398"/>
                  </a:moveTo>
                  <a:lnTo>
                    <a:pt x="58153967" y="9398"/>
                  </a:lnTo>
                  <a:lnTo>
                    <a:pt x="42092845" y="9398"/>
                  </a:lnTo>
                  <a:lnTo>
                    <a:pt x="22605614" y="9398"/>
                  </a:lnTo>
                  <a:lnTo>
                    <a:pt x="5755679" y="9398"/>
                  </a:lnTo>
                  <a:cubicBezTo>
                    <a:pt x="3031822" y="9398"/>
                    <a:pt x="381000" y="0"/>
                    <a:pt x="133350" y="9398"/>
                  </a:cubicBezTo>
                  <a:cubicBezTo>
                    <a:pt x="129794" y="9525"/>
                    <a:pt x="126365" y="9398"/>
                    <a:pt x="122809" y="9398"/>
                  </a:cubicBezTo>
                  <a:cubicBezTo>
                    <a:pt x="254" y="9398"/>
                    <a:pt x="0" y="199898"/>
                    <a:pt x="122809" y="199898"/>
                  </a:cubicBezTo>
                  <a:lnTo>
                    <a:pt x="4196198" y="199898"/>
                  </a:lnTo>
                  <a:lnTo>
                    <a:pt x="20257317" y="199898"/>
                  </a:lnTo>
                  <a:lnTo>
                    <a:pt x="39744548" y="199898"/>
                  </a:lnTo>
                  <a:lnTo>
                    <a:pt x="56594483" y="199898"/>
                  </a:lnTo>
                  <a:cubicBezTo>
                    <a:pt x="59318342" y="199898"/>
                    <a:pt x="61577776" y="209296"/>
                    <a:pt x="61825426" y="199898"/>
                  </a:cubicBezTo>
                  <a:cubicBezTo>
                    <a:pt x="61828986" y="199771"/>
                    <a:pt x="61832415" y="199898"/>
                    <a:pt x="61835968" y="199898"/>
                  </a:cubicBezTo>
                  <a:cubicBezTo>
                    <a:pt x="61958522" y="199898"/>
                    <a:pt x="61958776" y="9398"/>
                    <a:pt x="61835968" y="9398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13910249" y="5144933"/>
            <a:ext cx="2784251" cy="343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0"/>
              </a:lnSpc>
            </a:pPr>
            <a:r>
              <a:rPr lang="en-US" sz="2100" b="1" spc="63">
                <a:solidFill>
                  <a:srgbClr val="191919"/>
                </a:solidFill>
                <a:latin typeface="NanumGothic" pitchFamily="2" charset="-127"/>
                <a:ea typeface="NanumGothic" pitchFamily="2" charset="-127"/>
              </a:rPr>
              <a:t>YOLO 지수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910249" y="6297868"/>
            <a:ext cx="2784251" cy="343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0"/>
              </a:lnSpc>
            </a:pPr>
            <a:r>
              <a:rPr lang="en-US" sz="2100" b="1" spc="63">
                <a:solidFill>
                  <a:srgbClr val="191919"/>
                </a:solidFill>
                <a:latin typeface="NanumGothic" pitchFamily="2" charset="-127"/>
                <a:ea typeface="NanumGothic" pitchFamily="2" charset="-127"/>
              </a:rPr>
              <a:t>LUXURY 지수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910249" y="7450803"/>
            <a:ext cx="2784251" cy="343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0"/>
              </a:lnSpc>
            </a:pPr>
            <a:r>
              <a:rPr lang="en-US" sz="2100" b="1" spc="63" dirty="0">
                <a:solidFill>
                  <a:srgbClr val="191919"/>
                </a:solidFill>
                <a:latin typeface="NanumGothic" pitchFamily="2" charset="-127"/>
                <a:ea typeface="NanumGothic" pitchFamily="2" charset="-127"/>
              </a:rPr>
              <a:t>FORME </a:t>
            </a:r>
            <a:r>
              <a:rPr lang="en-US" sz="2100" b="1" spc="63" dirty="0" err="1">
                <a:solidFill>
                  <a:srgbClr val="191919"/>
                </a:solidFill>
                <a:latin typeface="NanumGothic" pitchFamily="2" charset="-127"/>
                <a:ea typeface="NanumGothic" pitchFamily="2" charset="-127"/>
              </a:rPr>
              <a:t>지수</a:t>
            </a:r>
            <a:endParaRPr lang="en-US" sz="2100" b="1" spc="63" dirty="0">
              <a:solidFill>
                <a:srgbClr val="191919"/>
              </a:solidFill>
              <a:latin typeface="NanumGothic" pitchFamily="2" charset="-127"/>
              <a:ea typeface="NanumGothic" pitchFamily="2" charset="-127"/>
            </a:endParaRP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185795" y="5266501"/>
            <a:ext cx="170248" cy="170248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31957" y="7562118"/>
            <a:ext cx="170248" cy="170248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185795" y="7572372"/>
            <a:ext cx="170248" cy="170248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13274155" y="7066529"/>
            <a:ext cx="4081888" cy="40565"/>
            <a:chOff x="0" y="0"/>
            <a:chExt cx="61926774" cy="635000"/>
          </a:xfrm>
        </p:grpSpPr>
        <p:sp>
          <p:nvSpPr>
            <p:cNvPr id="33" name="Freeform 33"/>
            <p:cNvSpPr/>
            <p:nvPr/>
          </p:nvSpPr>
          <p:spPr>
            <a:xfrm>
              <a:off x="-16002" y="212852"/>
              <a:ext cx="61958776" cy="209296"/>
            </a:xfrm>
            <a:custGeom>
              <a:avLst/>
              <a:gdLst/>
              <a:ahLst/>
              <a:cxnLst/>
              <a:rect l="l" t="t" r="r" b="b"/>
              <a:pathLst>
                <a:path w="61958776" h="209296">
                  <a:moveTo>
                    <a:pt x="61835968" y="9398"/>
                  </a:moveTo>
                  <a:lnTo>
                    <a:pt x="58153967" y="9398"/>
                  </a:lnTo>
                  <a:lnTo>
                    <a:pt x="42092845" y="9398"/>
                  </a:lnTo>
                  <a:lnTo>
                    <a:pt x="22605614" y="9398"/>
                  </a:lnTo>
                  <a:lnTo>
                    <a:pt x="5755679" y="9398"/>
                  </a:lnTo>
                  <a:cubicBezTo>
                    <a:pt x="3031822" y="9398"/>
                    <a:pt x="381000" y="0"/>
                    <a:pt x="133350" y="9398"/>
                  </a:cubicBezTo>
                  <a:cubicBezTo>
                    <a:pt x="129794" y="9525"/>
                    <a:pt x="126365" y="9398"/>
                    <a:pt x="122809" y="9398"/>
                  </a:cubicBezTo>
                  <a:cubicBezTo>
                    <a:pt x="254" y="9398"/>
                    <a:pt x="0" y="199898"/>
                    <a:pt x="122809" y="199898"/>
                  </a:cubicBezTo>
                  <a:lnTo>
                    <a:pt x="4196198" y="199898"/>
                  </a:lnTo>
                  <a:lnTo>
                    <a:pt x="20257317" y="199898"/>
                  </a:lnTo>
                  <a:lnTo>
                    <a:pt x="39744548" y="199898"/>
                  </a:lnTo>
                  <a:lnTo>
                    <a:pt x="56594483" y="199898"/>
                  </a:lnTo>
                  <a:cubicBezTo>
                    <a:pt x="59318342" y="199898"/>
                    <a:pt x="61577776" y="209296"/>
                    <a:pt x="61825426" y="199898"/>
                  </a:cubicBezTo>
                  <a:cubicBezTo>
                    <a:pt x="61828986" y="199771"/>
                    <a:pt x="61832415" y="199898"/>
                    <a:pt x="61835968" y="199898"/>
                  </a:cubicBezTo>
                  <a:cubicBezTo>
                    <a:pt x="61958522" y="199898"/>
                    <a:pt x="61958776" y="9398"/>
                    <a:pt x="61835968" y="9398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13274155" y="5937017"/>
            <a:ext cx="4081888" cy="40565"/>
            <a:chOff x="0" y="0"/>
            <a:chExt cx="61926774" cy="635000"/>
          </a:xfrm>
        </p:grpSpPr>
        <p:sp>
          <p:nvSpPr>
            <p:cNvPr id="35" name="Freeform 35"/>
            <p:cNvSpPr/>
            <p:nvPr/>
          </p:nvSpPr>
          <p:spPr>
            <a:xfrm>
              <a:off x="-16002" y="212852"/>
              <a:ext cx="61958776" cy="209296"/>
            </a:xfrm>
            <a:custGeom>
              <a:avLst/>
              <a:gdLst/>
              <a:ahLst/>
              <a:cxnLst/>
              <a:rect l="l" t="t" r="r" b="b"/>
              <a:pathLst>
                <a:path w="61958776" h="209296">
                  <a:moveTo>
                    <a:pt x="61835968" y="9398"/>
                  </a:moveTo>
                  <a:lnTo>
                    <a:pt x="58153967" y="9398"/>
                  </a:lnTo>
                  <a:lnTo>
                    <a:pt x="42092845" y="9398"/>
                  </a:lnTo>
                  <a:lnTo>
                    <a:pt x="22605614" y="9398"/>
                  </a:lnTo>
                  <a:lnTo>
                    <a:pt x="5755679" y="9398"/>
                  </a:lnTo>
                  <a:cubicBezTo>
                    <a:pt x="3031822" y="9398"/>
                    <a:pt x="381000" y="0"/>
                    <a:pt x="133350" y="9398"/>
                  </a:cubicBezTo>
                  <a:cubicBezTo>
                    <a:pt x="129794" y="9525"/>
                    <a:pt x="126365" y="9398"/>
                    <a:pt x="122809" y="9398"/>
                  </a:cubicBezTo>
                  <a:cubicBezTo>
                    <a:pt x="254" y="9398"/>
                    <a:pt x="0" y="199898"/>
                    <a:pt x="122809" y="199898"/>
                  </a:cubicBezTo>
                  <a:lnTo>
                    <a:pt x="4196198" y="199898"/>
                  </a:lnTo>
                  <a:lnTo>
                    <a:pt x="20257317" y="199898"/>
                  </a:lnTo>
                  <a:lnTo>
                    <a:pt x="39744548" y="199898"/>
                  </a:lnTo>
                  <a:lnTo>
                    <a:pt x="56594483" y="199898"/>
                  </a:lnTo>
                  <a:cubicBezTo>
                    <a:pt x="59318342" y="199898"/>
                    <a:pt x="61577776" y="209296"/>
                    <a:pt x="61825426" y="199898"/>
                  </a:cubicBezTo>
                  <a:cubicBezTo>
                    <a:pt x="61828986" y="199771"/>
                    <a:pt x="61832415" y="199898"/>
                    <a:pt x="61835968" y="199898"/>
                  </a:cubicBezTo>
                  <a:cubicBezTo>
                    <a:pt x="61958522" y="199898"/>
                    <a:pt x="61958776" y="9398"/>
                    <a:pt x="61835968" y="9398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id="36" name="TextBox 36"/>
          <p:cNvSpPr txBox="1"/>
          <p:nvPr/>
        </p:nvSpPr>
        <p:spPr>
          <a:xfrm>
            <a:off x="4669571" y="3251196"/>
            <a:ext cx="3255229" cy="661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라이프스타일</a:t>
            </a:r>
            <a:endParaRPr lang="en-US" sz="3999" b="1" dirty="0">
              <a:solidFill>
                <a:srgbClr val="000000"/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0583380" y="3251196"/>
            <a:ext cx="3102458" cy="661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소비</a:t>
            </a:r>
            <a:r>
              <a:rPr lang="en-US" sz="3999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3999" b="1" dirty="0" err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페르소나</a:t>
            </a:r>
            <a:endParaRPr lang="en-US" sz="3999" b="1" dirty="0">
              <a:solidFill>
                <a:srgbClr val="000000"/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815659" y="514524"/>
            <a:ext cx="15080194" cy="135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00"/>
              </a:lnSpc>
            </a:pPr>
            <a:r>
              <a:rPr lang="en-US" sz="6000" b="1" spc="-240" dirty="0">
                <a:solidFill>
                  <a:srgbClr val="004A98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6가지 </a:t>
            </a:r>
            <a:r>
              <a:rPr lang="en-US" sz="6000" b="1" spc="-240" dirty="0" err="1">
                <a:solidFill>
                  <a:srgbClr val="004A98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지수</a:t>
            </a:r>
            <a:r>
              <a:rPr lang="en-US" sz="6000" b="1" spc="-240" dirty="0">
                <a:solidFill>
                  <a:srgbClr val="004A98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</a:t>
            </a:r>
            <a:r>
              <a:rPr lang="en-US" sz="6000" b="1" spc="-240" dirty="0" err="1">
                <a:solidFill>
                  <a:srgbClr val="004A98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제안</a:t>
            </a:r>
            <a:endParaRPr lang="en-US" sz="6000" b="1" spc="-240" dirty="0">
              <a:solidFill>
                <a:srgbClr val="004A98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pPr marL="0" lvl="0" indent="0" algn="l">
              <a:lnSpc>
                <a:spcPts val="3680"/>
              </a:lnSpc>
            </a:pPr>
            <a:r>
              <a:rPr lang="en-US" sz="3200" b="1" spc="-128" dirty="0" err="1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라이프스타일</a:t>
            </a:r>
            <a:r>
              <a:rPr lang="en-US" sz="3200" b="1" spc="-128" dirty="0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, </a:t>
            </a:r>
            <a:r>
              <a:rPr lang="en-US" sz="3200" b="1" spc="-128" dirty="0" err="1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소비</a:t>
            </a:r>
            <a:r>
              <a:rPr lang="en-US" sz="3200" b="1" spc="-128" dirty="0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sz="3200" b="1" spc="-128" dirty="0" err="1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페르소나</a:t>
            </a:r>
            <a:endParaRPr lang="en-US" sz="3200" b="1" spc="-128" dirty="0">
              <a:solidFill>
                <a:srgbClr val="004CC7"/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40" name="AutoShape 27">
            <a:extLst>
              <a:ext uri="{FF2B5EF4-FFF2-40B4-BE49-F238E27FC236}">
                <a16:creationId xmlns:a16="http://schemas.microsoft.com/office/drawing/2014/main" id="{9B0AAD98-A2F7-7D7B-0D7B-CA622A675B54}"/>
              </a:ext>
            </a:extLst>
          </p:cNvPr>
          <p:cNvSpPr/>
          <p:nvPr/>
        </p:nvSpPr>
        <p:spPr>
          <a:xfrm>
            <a:off x="6806809" y="1144276"/>
            <a:ext cx="10668722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2469" y="664519"/>
            <a:ext cx="15080194" cy="135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00"/>
              </a:lnSpc>
            </a:pPr>
            <a:r>
              <a:rPr lang="en-US" sz="6000" b="1" spc="-240" dirty="0" err="1">
                <a:solidFill>
                  <a:srgbClr val="004A98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라이프스타일</a:t>
            </a:r>
            <a:endParaRPr lang="en-US" sz="6000" b="1" spc="-240" dirty="0">
              <a:solidFill>
                <a:srgbClr val="004A98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pPr marL="0" lvl="0" indent="0" algn="l">
              <a:lnSpc>
                <a:spcPts val="3680"/>
              </a:lnSpc>
            </a:pPr>
            <a:r>
              <a:rPr lang="en-US" sz="3200" b="1" spc="-128" dirty="0" err="1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워라밸지수</a:t>
            </a:r>
            <a:r>
              <a:rPr lang="en-US" sz="3200" b="1" spc="-128" dirty="0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 | KEYWORD= </a:t>
            </a:r>
            <a:r>
              <a:rPr lang="en-US" sz="3200" b="1" spc="-128" dirty="0" err="1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평일</a:t>
            </a:r>
            <a:r>
              <a:rPr lang="en-US" sz="3200" b="1" spc="-128" dirty="0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, </a:t>
            </a:r>
            <a:r>
              <a:rPr lang="en-US" sz="3200" b="1" spc="-128" dirty="0" err="1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휴일</a:t>
            </a:r>
            <a:r>
              <a:rPr lang="en-US" sz="3200" b="1" spc="-128" dirty="0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, </a:t>
            </a:r>
            <a:r>
              <a:rPr lang="en-US" sz="3200" b="1" spc="-128" dirty="0" err="1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직장</a:t>
            </a:r>
            <a:endParaRPr lang="en-US" sz="3200" b="1" spc="-128" dirty="0">
              <a:solidFill>
                <a:srgbClr val="004CC7"/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5788931" y="1144276"/>
            <a:ext cx="11686600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2004331" y="7876370"/>
            <a:ext cx="3175576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7722554" y="7876370"/>
            <a:ext cx="3175576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090321" y="4162899"/>
            <a:ext cx="4256770" cy="271404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550590" y="3942195"/>
            <a:ext cx="2713209" cy="266912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395366" y="3746986"/>
            <a:ext cx="2408106" cy="1432823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>
            <a:off x="13319406" y="7876370"/>
            <a:ext cx="3175576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160156" y="3942195"/>
            <a:ext cx="2601377" cy="260137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50192" y="6810272"/>
            <a:ext cx="4683854" cy="849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 b="1" spc="-112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워라밸 좋은</a:t>
            </a:r>
          </a:p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800" b="1" spc="-112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신혼 및 어린이 자녀&amp;실버 가구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95307" y="8161570"/>
            <a:ext cx="4393625" cy="616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 spc="-72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평균 워라밸이 3~4정도로 </a:t>
            </a:r>
          </a:p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 b="1" spc="-72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다른 가구에 비해 높게 나타남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208780" y="8161570"/>
            <a:ext cx="4165951" cy="616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 spc="-72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워라밸이 낮아졌다가 증가하는 경향성</a:t>
            </a:r>
          </a:p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 b="1" spc="-72">
                <a:solidFill>
                  <a:srgbClr val="004A98"/>
                </a:solidFill>
                <a:latin typeface="NanumGothic" pitchFamily="2" charset="-127"/>
                <a:ea typeface="NanumGothic" pitchFamily="2" charset="-127"/>
              </a:rPr>
              <a:t>재택근무</a:t>
            </a:r>
            <a:r>
              <a:rPr lang="en-US" sz="1800" b="1" spc="-72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의 영향으로 보임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94716" y="2490787"/>
            <a:ext cx="11589841" cy="1021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"일과 휴식의 조화, 저녁이 있는 삶 "</a:t>
            </a:r>
          </a:p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워라밸지수 = (1-Scaled 평일직장근처체류시간)(1-</a:t>
            </a:r>
            <a:r>
              <a:rPr lang="en-US" sz="2400" b="1">
                <a:solidFill>
                  <a:srgbClr val="2E266D"/>
                </a:solidFill>
                <a:latin typeface="NanumGothic" pitchFamily="2" charset="-127"/>
                <a:ea typeface="NanumGothic" pitchFamily="2" charset="-127"/>
              </a:rPr>
              <a:t>가중치</a:t>
            </a:r>
            <a:r>
              <a:rPr lang="en-US" sz="2400" b="1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*Scaled 휴일직장근처체류시간)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11280" y="9382675"/>
            <a:ext cx="17259300" cy="70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**휴일 근로수당은 8시간 이내로 일했을 경우 통상 임금의 50% -&gt; 휴일 직장근처 체류시간이 평일 직장근처 체류시간의 1/5 이내인 경우 휴일 가중치= 1.5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rPr>
              <a:t>8시간을 초과해 일했다면 통상 임금의 100% 이상을 가산해서 적용 -&gt; 휴일 직장근처 체류시간이 평일 직장근처 체류시간의 1/5 초과한 경우 휴일 가중치= 2.0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208780" y="7143647"/>
            <a:ext cx="4393625" cy="413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800" b="1" spc="-112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코로나 19의 영향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767300" y="8162196"/>
            <a:ext cx="4279788" cy="616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 spc="-72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개인의 시간/장소별 소비패턴 파악 가능</a:t>
            </a:r>
          </a:p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 b="1" spc="-72">
                <a:solidFill>
                  <a:srgbClr val="000D64"/>
                </a:solidFill>
                <a:latin typeface="NanumGothic" pitchFamily="2" charset="-127"/>
                <a:ea typeface="NanumGothic" pitchFamily="2" charset="-127"/>
              </a:rPr>
              <a:t>창업 입지 선정, 맞춤형 마케팅 제안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710382" y="7143647"/>
            <a:ext cx="4393625" cy="413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800" b="1" spc="-112">
                <a:solidFill>
                  <a:srgbClr val="004CC7"/>
                </a:solidFill>
                <a:latin typeface="NanumGothic" pitchFamily="2" charset="-127"/>
                <a:ea typeface="NanumGothic" pitchFamily="2" charset="-127"/>
              </a:rPr>
              <a:t>직장 근처 소비자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1599</TotalTime>
  <Words>2217</Words>
  <Application>Microsoft Office PowerPoint</Application>
  <PresentationFormat>사용자 지정</PresentationFormat>
  <Paragraphs>530</Paragraphs>
  <Slides>22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Calibri</vt:lpstr>
      <vt:lpstr>NanumGothic</vt:lpstr>
      <vt:lpstr>NanumGothic</vt:lpstr>
      <vt:lpstr>Arial</vt:lpstr>
      <vt:lpstr>NANUMGOTHIC EXTRABOLD</vt:lpstr>
      <vt:lpstr>Mont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fsi발표자료</dc:title>
  <cp:lastModifiedBy>이시우(수학과)</cp:lastModifiedBy>
  <cp:revision>10</cp:revision>
  <dcterms:created xsi:type="dcterms:W3CDTF">2006-08-16T00:00:00Z</dcterms:created>
  <dcterms:modified xsi:type="dcterms:W3CDTF">2022-09-18T09:02:01Z</dcterms:modified>
  <dc:identifier>DAFLiULj7xE</dc:identifier>
</cp:coreProperties>
</file>